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71"/>
  </p:notesMasterIdLst>
  <p:handoutMasterIdLst>
    <p:handoutMasterId r:id="rId72"/>
  </p:handoutMasterIdLst>
  <p:sldIdLst>
    <p:sldId id="856" r:id="rId2"/>
    <p:sldId id="765" r:id="rId3"/>
    <p:sldId id="860" r:id="rId4"/>
    <p:sldId id="877" r:id="rId5"/>
    <p:sldId id="961" r:id="rId6"/>
    <p:sldId id="958" r:id="rId7"/>
    <p:sldId id="959" r:id="rId8"/>
    <p:sldId id="962" r:id="rId9"/>
    <p:sldId id="963" r:id="rId10"/>
    <p:sldId id="964" r:id="rId11"/>
    <p:sldId id="991" r:id="rId12"/>
    <p:sldId id="992" r:id="rId13"/>
    <p:sldId id="1026" r:id="rId14"/>
    <p:sldId id="879" r:id="rId15"/>
    <p:sldId id="983" r:id="rId16"/>
    <p:sldId id="965" r:id="rId17"/>
    <p:sldId id="993" r:id="rId18"/>
    <p:sldId id="966" r:id="rId19"/>
    <p:sldId id="957" r:id="rId20"/>
    <p:sldId id="880" r:id="rId21"/>
    <p:sldId id="968" r:id="rId22"/>
    <p:sldId id="986" r:id="rId23"/>
    <p:sldId id="969" r:id="rId24"/>
    <p:sldId id="987" r:id="rId25"/>
    <p:sldId id="970" r:id="rId26"/>
    <p:sldId id="971" r:id="rId27"/>
    <p:sldId id="972" r:id="rId28"/>
    <p:sldId id="973" r:id="rId29"/>
    <p:sldId id="976" r:id="rId30"/>
    <p:sldId id="974" r:id="rId31"/>
    <p:sldId id="975" r:id="rId32"/>
    <p:sldId id="977" r:id="rId33"/>
    <p:sldId id="978" r:id="rId34"/>
    <p:sldId id="979" r:id="rId35"/>
    <p:sldId id="980" r:id="rId36"/>
    <p:sldId id="981" r:id="rId37"/>
    <p:sldId id="982" r:id="rId38"/>
    <p:sldId id="994" r:id="rId39"/>
    <p:sldId id="995" r:id="rId40"/>
    <p:sldId id="996" r:id="rId41"/>
    <p:sldId id="997" r:id="rId42"/>
    <p:sldId id="998" r:id="rId43"/>
    <p:sldId id="999" r:id="rId44"/>
    <p:sldId id="1000" r:id="rId45"/>
    <p:sldId id="1001" r:id="rId46"/>
    <p:sldId id="1002" r:id="rId47"/>
    <p:sldId id="1003" r:id="rId48"/>
    <p:sldId id="1004" r:id="rId49"/>
    <p:sldId id="1005" r:id="rId50"/>
    <p:sldId id="1006" r:id="rId51"/>
    <p:sldId id="1007" r:id="rId52"/>
    <p:sldId id="1008" r:id="rId53"/>
    <p:sldId id="1009" r:id="rId54"/>
    <p:sldId id="1010" r:id="rId55"/>
    <p:sldId id="1011" r:id="rId56"/>
    <p:sldId id="1012" r:id="rId57"/>
    <p:sldId id="1013" r:id="rId58"/>
    <p:sldId id="1014" r:id="rId59"/>
    <p:sldId id="1015" r:id="rId60"/>
    <p:sldId id="1016" r:id="rId61"/>
    <p:sldId id="1017" r:id="rId62"/>
    <p:sldId id="1018" r:id="rId63"/>
    <p:sldId id="1019" r:id="rId64"/>
    <p:sldId id="1020" r:id="rId65"/>
    <p:sldId id="1021" r:id="rId66"/>
    <p:sldId id="1022" r:id="rId67"/>
    <p:sldId id="1023" r:id="rId68"/>
    <p:sldId id="1024" r:id="rId69"/>
    <p:sldId id="1025" r:id="rId70"/>
  </p:sldIdLst>
  <p:sldSz cx="9144000" cy="6858000" type="letter"/>
  <p:notesSz cx="6858000" cy="9144000"/>
  <p:defaultTextStyle>
    <a:defPPr>
      <a:defRPr lang="en-US"/>
    </a:defPPr>
    <a:lvl1pPr algn="ctr" rtl="0" fontAlgn="base">
      <a:spcBef>
        <a:spcPct val="50000"/>
      </a:spcBef>
      <a:spcAft>
        <a:spcPct val="0"/>
      </a:spcAft>
      <a:defRPr sz="1600" b="1" kern="1200">
        <a:solidFill>
          <a:schemeClr val="tx1"/>
        </a:solidFill>
        <a:latin typeface="Arial" charset="0"/>
        <a:ea typeface="+mn-ea"/>
        <a:cs typeface="+mn-cs"/>
      </a:defRPr>
    </a:lvl1pPr>
    <a:lvl2pPr marL="457200" algn="ctr" rtl="0" fontAlgn="base">
      <a:spcBef>
        <a:spcPct val="50000"/>
      </a:spcBef>
      <a:spcAft>
        <a:spcPct val="0"/>
      </a:spcAft>
      <a:defRPr sz="1600" b="1" kern="1200">
        <a:solidFill>
          <a:schemeClr val="tx1"/>
        </a:solidFill>
        <a:latin typeface="Arial" charset="0"/>
        <a:ea typeface="+mn-ea"/>
        <a:cs typeface="+mn-cs"/>
      </a:defRPr>
    </a:lvl2pPr>
    <a:lvl3pPr marL="914400" algn="ctr" rtl="0" fontAlgn="base">
      <a:spcBef>
        <a:spcPct val="50000"/>
      </a:spcBef>
      <a:spcAft>
        <a:spcPct val="0"/>
      </a:spcAft>
      <a:defRPr sz="1600" b="1" kern="1200">
        <a:solidFill>
          <a:schemeClr val="tx1"/>
        </a:solidFill>
        <a:latin typeface="Arial" charset="0"/>
        <a:ea typeface="+mn-ea"/>
        <a:cs typeface="+mn-cs"/>
      </a:defRPr>
    </a:lvl3pPr>
    <a:lvl4pPr marL="1371600" algn="ctr" rtl="0" fontAlgn="base">
      <a:spcBef>
        <a:spcPct val="50000"/>
      </a:spcBef>
      <a:spcAft>
        <a:spcPct val="0"/>
      </a:spcAft>
      <a:defRPr sz="1600" b="1" kern="1200">
        <a:solidFill>
          <a:schemeClr val="tx1"/>
        </a:solidFill>
        <a:latin typeface="Arial" charset="0"/>
        <a:ea typeface="+mn-ea"/>
        <a:cs typeface="+mn-cs"/>
      </a:defRPr>
    </a:lvl4pPr>
    <a:lvl5pPr marL="1828800" algn="ctr" rtl="0" fontAlgn="base">
      <a:spcBef>
        <a:spcPct val="50000"/>
      </a:spcBef>
      <a:spcAft>
        <a:spcPct val="0"/>
      </a:spcAft>
      <a:defRPr sz="1600" b="1" kern="1200">
        <a:solidFill>
          <a:schemeClr val="tx1"/>
        </a:solidFill>
        <a:latin typeface="Arial" charset="0"/>
        <a:ea typeface="+mn-ea"/>
        <a:cs typeface="+mn-cs"/>
      </a:defRPr>
    </a:lvl5pPr>
    <a:lvl6pPr marL="2286000" algn="l" defTabSz="914400" rtl="0" eaLnBrk="1" latinLnBrk="0" hangingPunct="1">
      <a:defRPr sz="1600" b="1" kern="1200">
        <a:solidFill>
          <a:schemeClr val="tx1"/>
        </a:solidFill>
        <a:latin typeface="Arial" charset="0"/>
        <a:ea typeface="+mn-ea"/>
        <a:cs typeface="+mn-cs"/>
      </a:defRPr>
    </a:lvl6pPr>
    <a:lvl7pPr marL="2743200" algn="l" defTabSz="914400" rtl="0" eaLnBrk="1" latinLnBrk="0" hangingPunct="1">
      <a:defRPr sz="1600" b="1" kern="1200">
        <a:solidFill>
          <a:schemeClr val="tx1"/>
        </a:solidFill>
        <a:latin typeface="Arial" charset="0"/>
        <a:ea typeface="+mn-ea"/>
        <a:cs typeface="+mn-cs"/>
      </a:defRPr>
    </a:lvl7pPr>
    <a:lvl8pPr marL="3200400" algn="l" defTabSz="914400" rtl="0" eaLnBrk="1" latinLnBrk="0" hangingPunct="1">
      <a:defRPr sz="1600" b="1" kern="1200">
        <a:solidFill>
          <a:schemeClr val="tx1"/>
        </a:solidFill>
        <a:latin typeface="Arial" charset="0"/>
        <a:ea typeface="+mn-ea"/>
        <a:cs typeface="+mn-cs"/>
      </a:defRPr>
    </a:lvl8pPr>
    <a:lvl9pPr marL="3657600" algn="l" defTabSz="914400"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88">
          <p15:clr>
            <a:srgbClr val="A4A3A4"/>
          </p15:clr>
        </p15:guide>
        <p15:guide id="2" pos="2887">
          <p15:clr>
            <a:srgbClr val="A4A3A4"/>
          </p15:clr>
        </p15:guide>
      </p15:sldGuideLst>
    </p:ext>
    <p:ext uri="{2D200454-40CA-4A62-9FC3-DE9A4176ACB9}">
      <p15:notesGuideLst xmlns:p15="http://schemas.microsoft.com/office/powerpoint/2012/main">
        <p15:guide id="1" orient="horz" pos="2882">
          <p15:clr>
            <a:srgbClr val="A4A3A4"/>
          </p15:clr>
        </p15:guide>
        <p15:guide id="2" pos="216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rett Sonnier" initials="GS" lastIdx="1" clrIdx="0">
    <p:extLst>
      <p:ext uri="{19B8F6BF-5375-455C-9EA6-DF929625EA0E}">
        <p15:presenceInfo xmlns:p15="http://schemas.microsoft.com/office/powerpoint/2012/main" userId="S-1-5-21-1060284298-776561741-839522115-540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012B"/>
    <a:srgbClr val="003366"/>
    <a:srgbClr val="000078"/>
    <a:srgbClr val="00DEC9"/>
    <a:srgbClr val="C0C0C0"/>
    <a:srgbClr val="DDDDDD"/>
    <a:srgbClr val="DAE3F6"/>
    <a:srgbClr val="2D69B5"/>
    <a:srgbClr val="2D7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40" autoAdjust="0"/>
    <p:restoredTop sz="91383" autoAdjust="0"/>
  </p:normalViewPr>
  <p:slideViewPr>
    <p:cSldViewPr snapToGrid="0">
      <p:cViewPr varScale="1">
        <p:scale>
          <a:sx n="64" d="100"/>
          <a:sy n="64" d="100"/>
        </p:scale>
        <p:origin x="1018" y="67"/>
      </p:cViewPr>
      <p:guideLst>
        <p:guide orient="horz" pos="888"/>
        <p:guide pos="288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p:scale>
          <a:sx n="66" d="100"/>
          <a:sy n="66" d="100"/>
        </p:scale>
        <p:origin x="-1368" y="-60"/>
      </p:cViewPr>
      <p:guideLst>
        <p:guide orient="horz" pos="2882"/>
        <p:guide pos="216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16.wmf"/><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1.wmf"/><Relationship Id="rId4"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3388"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1" name="Rectangle 3"/>
          <p:cNvSpPr>
            <a:spLocks noGrp="1" noChangeArrowheads="1"/>
          </p:cNvSpPr>
          <p:nvPr>
            <p:ph type="dt" sz="quarter" idx="1"/>
          </p:nvPr>
        </p:nvSpPr>
        <p:spPr bwMode="auto">
          <a:xfrm>
            <a:off x="3884613" y="0"/>
            <a:ext cx="2973387"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r" defTabSz="911225">
              <a:spcBef>
                <a:spcPct val="0"/>
              </a:spcBef>
              <a:defRPr sz="1200" b="0">
                <a:latin typeface="Times New Roman" pitchFamily="18" charset="0"/>
              </a:defRPr>
            </a:lvl1pPr>
          </a:lstStyle>
          <a:p>
            <a:fld id="{7DAC715B-6E1C-4765-B744-169DA56FED1F}" type="datetime1">
              <a:rPr lang="en-US"/>
              <a:pPr/>
              <a:t>9/29/2022</a:t>
            </a:fld>
            <a:endParaRPr lang="en-US"/>
          </a:p>
        </p:txBody>
      </p:sp>
      <p:sp>
        <p:nvSpPr>
          <p:cNvPr id="7172" name="Rectangle 4"/>
          <p:cNvSpPr>
            <a:spLocks noGrp="1" noChangeArrowheads="1"/>
          </p:cNvSpPr>
          <p:nvPr>
            <p:ph type="ftr" sz="quarter" idx="2"/>
          </p:nvPr>
        </p:nvSpPr>
        <p:spPr bwMode="auto">
          <a:xfrm>
            <a:off x="0" y="8691563"/>
            <a:ext cx="2973388"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3" name="Rectangle 5"/>
          <p:cNvSpPr>
            <a:spLocks noGrp="1" noChangeArrowheads="1"/>
          </p:cNvSpPr>
          <p:nvPr>
            <p:ph type="sldNum" sz="quarter" idx="3"/>
          </p:nvPr>
        </p:nvSpPr>
        <p:spPr bwMode="auto">
          <a:xfrm>
            <a:off x="3884613" y="8691563"/>
            <a:ext cx="2973387"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r" defTabSz="911225">
              <a:spcBef>
                <a:spcPct val="0"/>
              </a:spcBef>
              <a:defRPr sz="1200" b="0">
                <a:latin typeface="Times New Roman" pitchFamily="18" charset="0"/>
              </a:defRPr>
            </a:lvl1pPr>
          </a:lstStyle>
          <a:p>
            <a:fld id="{0789A310-CE5C-438D-A5BD-CFDAA13B964A}" type="slidenum">
              <a:rPr lang="en-US"/>
              <a:pPr/>
              <a:t>‹#›</a:t>
            </a:fld>
            <a:endParaRPr lang="en-US"/>
          </a:p>
        </p:txBody>
      </p:sp>
    </p:spTree>
    <p:extLst>
      <p:ext uri="{BB962C8B-B14F-4D97-AF65-F5344CB8AC3E}">
        <p14:creationId xmlns:p14="http://schemas.microsoft.com/office/powerpoint/2010/main" val="154088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doc id"/>
          <p:cNvSpPr>
            <a:spLocks noGrp="1" noChangeArrowheads="1"/>
          </p:cNvSpPr>
          <p:nvPr>
            <p:ph type="ftr" sz="quarter" idx="4"/>
          </p:nvPr>
        </p:nvSpPr>
        <p:spPr bwMode="auto">
          <a:xfrm>
            <a:off x="9501188" y="28575"/>
            <a:ext cx="295275" cy="120650"/>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lvl1pPr algn="r" defTabSz="911225">
              <a:spcBef>
                <a:spcPct val="0"/>
              </a:spcBef>
              <a:defRPr sz="800" b="0"/>
            </a:lvl1pPr>
          </a:lstStyle>
          <a:p>
            <a:endParaRPr lang="de-DE"/>
          </a:p>
        </p:txBody>
      </p:sp>
      <p:sp>
        <p:nvSpPr>
          <p:cNvPr id="5127" name="pg num"/>
          <p:cNvSpPr>
            <a:spLocks noGrp="1" noChangeArrowheads="1"/>
          </p:cNvSpPr>
          <p:nvPr>
            <p:ph type="sldNum" sz="quarter" idx="5"/>
          </p:nvPr>
        </p:nvSpPr>
        <p:spPr bwMode="auto">
          <a:xfrm>
            <a:off x="9250363" y="8780463"/>
            <a:ext cx="546100" cy="18097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defTabSz="911225">
              <a:spcBef>
                <a:spcPct val="0"/>
              </a:spcBef>
              <a:defRPr sz="1200" b="0"/>
            </a:lvl1pPr>
          </a:lstStyle>
          <a:p>
            <a:fld id="{A632184F-773D-4000-A826-9242D715C55D}" type="slidenum">
              <a:rPr lang="en-US"/>
              <a:pPr/>
              <a:t>‹#›</a:t>
            </a:fld>
            <a:endParaRPr lang="en-US"/>
          </a:p>
        </p:txBody>
      </p:sp>
      <p:sp>
        <p:nvSpPr>
          <p:cNvPr id="5137" name="McK Separator" hidden="1"/>
          <p:cNvSpPr>
            <a:spLocks noChangeShapeType="1"/>
          </p:cNvSpPr>
          <p:nvPr/>
        </p:nvSpPr>
        <p:spPr bwMode="auto">
          <a:xfrm>
            <a:off x="822325" y="1387475"/>
            <a:ext cx="5245100" cy="0"/>
          </a:xfrm>
          <a:prstGeom prst="line">
            <a:avLst/>
          </a:prstGeom>
          <a:noFill/>
          <a:ln w="9525">
            <a:solidFill>
              <a:schemeClr val="tx1"/>
            </a:solidFill>
            <a:round/>
            <a:headEnd/>
            <a:tailEnd/>
          </a:ln>
          <a:effectLst/>
        </p:spPr>
        <p:txBody>
          <a:bodyPr/>
          <a:lstStyle/>
          <a:p>
            <a:endParaRPr lang="en-US"/>
          </a:p>
        </p:txBody>
      </p:sp>
      <p:sp>
        <p:nvSpPr>
          <p:cNvPr id="5139" name="Rectangle 19"/>
          <p:cNvSpPr>
            <a:spLocks noGrp="1" noRot="1" noChangeAspect="1" noChangeArrowheads="1" noTextEdit="1"/>
          </p:cNvSpPr>
          <p:nvPr>
            <p:ph type="sldImg" idx="2"/>
          </p:nvPr>
        </p:nvSpPr>
        <p:spPr bwMode="auto">
          <a:xfrm>
            <a:off x="508000" y="131763"/>
            <a:ext cx="5764213" cy="4322762"/>
          </a:xfrm>
          <a:prstGeom prst="rect">
            <a:avLst/>
          </a:prstGeom>
          <a:noFill/>
          <a:ln w="9525">
            <a:solidFill>
              <a:schemeClr val="bg1"/>
            </a:solidFill>
            <a:miter lim="800000"/>
            <a:headEnd/>
            <a:tailEnd/>
          </a:ln>
          <a:effectLst/>
        </p:spPr>
      </p:sp>
      <p:sp>
        <p:nvSpPr>
          <p:cNvPr id="5140" name="Rectangle 20"/>
          <p:cNvSpPr>
            <a:spLocks noGrp="1" noChangeArrowheads="1"/>
          </p:cNvSpPr>
          <p:nvPr>
            <p:ph type="body" sz="quarter" idx="3"/>
          </p:nvPr>
        </p:nvSpPr>
        <p:spPr bwMode="auto">
          <a:xfrm>
            <a:off x="804863" y="4767263"/>
            <a:ext cx="7696200" cy="3016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2415032351"/>
      </p:ext>
    </p:extLst>
  </p:cSld>
  <p:clrMap bg1="lt1" tx1="dk1" bg2="lt2" tx2="dk2" accent1="accent1" accent2="accent2" accent3="accent3" accent4="accent4" accent5="accent5" accent6="accent6" hlink="hlink" folHlink="folHlink"/>
  <p:notesStyle>
    <a:lvl1pPr algn="l" rtl="0" fontAlgn="base">
      <a:lnSpc>
        <a:spcPct val="90000"/>
      </a:lnSpc>
      <a:spcBef>
        <a:spcPct val="30000"/>
      </a:spcBef>
      <a:spcAft>
        <a:spcPct val="0"/>
      </a:spcAft>
      <a:defRPr sz="1600" b="1" kern="1200">
        <a:solidFill>
          <a:schemeClr val="tx1"/>
        </a:solidFill>
        <a:latin typeface="Arial" charset="0"/>
        <a:ea typeface="+mn-ea"/>
        <a:cs typeface="+mn-cs"/>
      </a:defRPr>
    </a:lvl1pPr>
    <a:lvl2pPr marL="190500" algn="l" rtl="0" fontAlgn="base">
      <a:spcBef>
        <a:spcPct val="30000"/>
      </a:spcBef>
      <a:spcAft>
        <a:spcPct val="0"/>
      </a:spcAft>
      <a:defRPr sz="1200" kern="1200">
        <a:solidFill>
          <a:schemeClr val="tx1"/>
        </a:solidFill>
        <a:latin typeface="Times New Roman" pitchFamily="18" charset="0"/>
        <a:ea typeface="+mn-ea"/>
        <a:cs typeface="+mn-cs"/>
      </a:defRPr>
    </a:lvl2pPr>
    <a:lvl3pPr marL="381000" algn="l" rtl="0" fontAlgn="base">
      <a:spcBef>
        <a:spcPct val="30000"/>
      </a:spcBef>
      <a:spcAft>
        <a:spcPct val="0"/>
      </a:spcAft>
      <a:defRPr sz="1200" kern="1200">
        <a:solidFill>
          <a:schemeClr val="tx1"/>
        </a:solidFill>
        <a:latin typeface="Times New Roman" pitchFamily="18" charset="0"/>
        <a:ea typeface="+mn-ea"/>
        <a:cs typeface="+mn-cs"/>
      </a:defRPr>
    </a:lvl3pPr>
    <a:lvl4pPr marL="571500" algn="l" rtl="0" fontAlgn="base">
      <a:spcBef>
        <a:spcPct val="30000"/>
      </a:spcBef>
      <a:spcAft>
        <a:spcPct val="0"/>
      </a:spcAft>
      <a:defRPr sz="1200" kern="1200">
        <a:solidFill>
          <a:schemeClr val="tx1"/>
        </a:solidFill>
        <a:latin typeface="Times New Roman" pitchFamily="18" charset="0"/>
        <a:ea typeface="+mn-ea"/>
        <a:cs typeface="+mn-cs"/>
      </a:defRPr>
    </a:lvl4pPr>
    <a:lvl5pPr marL="7620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4A3249E9-A03B-4A00-9BC5-24FA5C40D576}" type="slidenum">
              <a:rPr lang="en-US"/>
              <a:pPr/>
              <a:t>0</a:t>
            </a:fld>
            <a:endParaRPr lang="en-US"/>
          </a:p>
        </p:txBody>
      </p:sp>
      <p:sp>
        <p:nvSpPr>
          <p:cNvPr id="1075202" name="Rectangle 2"/>
          <p:cNvSpPr>
            <a:spLocks noGrp="1" noRot="1" noChangeAspect="1" noChangeArrowheads="1" noTextEdit="1"/>
          </p:cNvSpPr>
          <p:nvPr>
            <p:ph type="sldImg"/>
          </p:nvPr>
        </p:nvSpPr>
        <p:spPr>
          <a:xfrm>
            <a:off x="509588" y="131763"/>
            <a:ext cx="5764212" cy="4322762"/>
          </a:xfrm>
          <a:ln/>
        </p:spPr>
      </p:sp>
      <p:sp>
        <p:nvSpPr>
          <p:cNvPr id="107520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26716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DDFE09DC-6A95-4F15-8475-26969A36B8BB}" type="slidenum">
              <a:rPr lang="en-US"/>
              <a:pPr/>
              <a:t>37</a:t>
            </a:fld>
            <a:endParaRPr lang="en-US"/>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r>
              <a:rPr lang="en-US" sz="1200" b="0"/>
              <a:t>This concept actually stems from John Hagel's and Marc Singer's HBR and McK Quarterly article "</a:t>
            </a:r>
            <a:r>
              <a:rPr lang="en-US" sz="1200"/>
              <a:t>Unbundling the Corporation</a:t>
            </a:r>
            <a:r>
              <a:rPr lang="en-US" sz="1200" b="0"/>
              <a:t>".  Their hypothesis is that decreasing interaction costs will drive corporations (or at least those intent on staying competitive) to disaggregate according to the above overall "functions". </a:t>
            </a:r>
          </a:p>
          <a:p>
            <a:r>
              <a:rPr lang="en-US" sz="1200" b="0"/>
              <a:t>We int</a:t>
            </a:r>
            <a:r>
              <a:rPr lang="de-DE" sz="1200" b="0"/>
              <a:t>r</a:t>
            </a:r>
            <a:r>
              <a:rPr lang="en-US" sz="1200" b="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r>
              <a:rPr lang="en-US" sz="1200" b="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213087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DDFE09DC-6A95-4F15-8475-26969A36B8BB}" type="slidenum">
              <a:rPr lang="en-US"/>
              <a:pPr/>
              <a:t>45</a:t>
            </a:fld>
            <a:endParaRPr lang="en-US"/>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r>
              <a:rPr lang="en-US" sz="1200" b="0"/>
              <a:t>This concept actually stems from John Hagel's and Marc Singer's HBR and McK Quarterly article "</a:t>
            </a:r>
            <a:r>
              <a:rPr lang="en-US" sz="1200"/>
              <a:t>Unbundling the Corporation</a:t>
            </a:r>
            <a:r>
              <a:rPr lang="en-US" sz="1200" b="0"/>
              <a:t>".  Their hypothesis is that decreasing interaction costs will drive corporations (or at least those intent on staying competitive) to disaggregate according to the above overall "functions". </a:t>
            </a:r>
          </a:p>
          <a:p>
            <a:r>
              <a:rPr lang="en-US" sz="1200" b="0"/>
              <a:t>We int</a:t>
            </a:r>
            <a:r>
              <a:rPr lang="de-DE" sz="1200" b="0"/>
              <a:t>r</a:t>
            </a:r>
            <a:r>
              <a:rPr lang="en-US" sz="1200" b="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r>
              <a:rPr lang="en-US" sz="1200" b="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2003949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51</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4143988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52</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4281487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53</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796365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54</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1366220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55</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302003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56</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121529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57</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20481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pg num"/>
          <p:cNvSpPr>
            <a:spLocks noGrp="1" noChangeArrowheads="1"/>
          </p:cNvSpPr>
          <p:nvPr>
            <p:ph type="sldNum" sz="quarter" idx="5"/>
          </p:nvPr>
        </p:nvSpPr>
        <p:spPr>
          <a:xfrm>
            <a:off x="9250363" y="8776772"/>
            <a:ext cx="546100" cy="184666"/>
          </a:xfrm>
          <a:noFill/>
        </p:spPr>
        <p:txBody>
          <a:bodyPr/>
          <a:lstStyle/>
          <a:p>
            <a:fld id="{51397780-BB75-4812-BB4C-EEF1B9A2BA6E}" type="slidenum">
              <a:rPr lang="en-US" smtClean="0"/>
              <a:pPr/>
              <a:t>58</a:t>
            </a:fld>
            <a:endParaRPr lang="en-US" smtClean="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115746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3271440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59</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97530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60</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3864864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62</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1602530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63</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446100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pg num"/>
          <p:cNvSpPr>
            <a:spLocks noGrp="1" noChangeArrowheads="1"/>
          </p:cNvSpPr>
          <p:nvPr>
            <p:ph type="sldNum" sz="quarter" idx="5"/>
          </p:nvPr>
        </p:nvSpPr>
        <p:spPr>
          <a:xfrm>
            <a:off x="9250363" y="8776772"/>
            <a:ext cx="546100" cy="184666"/>
          </a:xfrm>
          <a:noFill/>
        </p:spPr>
        <p:txBody>
          <a:bodyPr/>
          <a:lstStyle/>
          <a:p>
            <a:fld id="{7887843E-880D-4F1A-B272-5FD058596783}" type="slidenum">
              <a:rPr lang="en-US" smtClean="0"/>
              <a:pPr/>
              <a:t>65</a:t>
            </a:fld>
            <a:endParaRPr lang="en-US" smtClean="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eaLnBrk="1" hangingPunct="1"/>
            <a:r>
              <a:rPr lang="en-US" sz="1200" b="0" smtClean="0"/>
              <a:t>This concept actually stems from John Hagel's and Marc Singer's HBR and McK Quarterly article "</a:t>
            </a:r>
            <a:r>
              <a:rPr lang="en-US" sz="1200" smtClean="0"/>
              <a:t>Unbundling the Corporation</a:t>
            </a:r>
            <a:r>
              <a:rPr lang="en-US" sz="1200" b="0" smtClean="0"/>
              <a:t>".  Their hypothesis is that decreasing interaction costs will drive corporations (or at least those intent on staying competitive) to disaggregate according to the above overall "functions". </a:t>
            </a:r>
          </a:p>
          <a:p>
            <a:pPr eaLnBrk="1" hangingPunct="1"/>
            <a:r>
              <a:rPr lang="en-US" sz="1200" b="0" smtClean="0"/>
              <a:t>We int</a:t>
            </a:r>
            <a:r>
              <a:rPr lang="de-DE" sz="1200" b="0" smtClean="0"/>
              <a:t>r</a:t>
            </a:r>
            <a:r>
              <a:rPr lang="en-US" sz="1200" b="0" smtClean="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pPr eaLnBrk="1" hangingPunct="1"/>
            <a:r>
              <a:rPr lang="en-US" sz="1200" b="0" smtClean="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1225052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pg num"/>
          <p:cNvSpPr>
            <a:spLocks noGrp="1" noChangeArrowheads="1"/>
          </p:cNvSpPr>
          <p:nvPr>
            <p:ph type="sldNum" sz="quarter" idx="5"/>
          </p:nvPr>
        </p:nvSpPr>
        <p:spPr>
          <a:xfrm>
            <a:off x="9250363" y="8776772"/>
            <a:ext cx="546100" cy="184666"/>
          </a:xfrm>
          <a:noFill/>
        </p:spPr>
        <p:txBody>
          <a:bodyPr/>
          <a:lstStyle/>
          <a:p>
            <a:fld id="{1E42176D-3CFD-4557-B0E2-56FD7D689E8F}" type="slidenum">
              <a:rPr lang="en-US" smtClean="0"/>
              <a:pPr/>
              <a:t>66</a:t>
            </a:fld>
            <a:endParaRPr lang="en-US" smtClean="0"/>
          </a:p>
        </p:txBody>
      </p:sp>
      <p:sp>
        <p:nvSpPr>
          <p:cNvPr id="37890" name="Rectangle 2"/>
          <p:cNvSpPr>
            <a:spLocks noGrp="1" noRot="1" noChangeAspect="1" noChangeArrowheads="1" noTextEdit="1"/>
          </p:cNvSpPr>
          <p:nvPr>
            <p:ph type="sldImg"/>
          </p:nvPr>
        </p:nvSpPr>
        <p:spPr>
          <a:xfrm>
            <a:off x="-1798638" y="1174750"/>
            <a:ext cx="10423526" cy="7818438"/>
          </a:xfrm>
          <a:ln/>
        </p:spPr>
      </p:sp>
      <p:sp>
        <p:nvSpPr>
          <p:cNvPr id="37891" name="Rectangle 3"/>
          <p:cNvSpPr>
            <a:spLocks noGrp="1" noChangeArrowheads="1"/>
          </p:cNvSpPr>
          <p:nvPr>
            <p:ph type="body" idx="1"/>
          </p:nvPr>
        </p:nvSpPr>
        <p:spPr>
          <a:xfrm>
            <a:off x="820738" y="333376"/>
            <a:ext cx="5842000" cy="9871075"/>
          </a:xfrm>
          <a:noFill/>
          <a:ln/>
        </p:spPr>
        <p:txBody>
          <a:bodyPr/>
          <a:lstStyle/>
          <a:p>
            <a:pPr eaLnBrk="1" hangingPunct="1">
              <a:spcAft>
                <a:spcPct val="50000"/>
              </a:spcAft>
              <a:buFontTx/>
              <a:buChar char="•"/>
            </a:pPr>
            <a:r>
              <a:rPr lang="en-US" sz="1700" smtClean="0"/>
              <a:t>So the research question here is </a:t>
            </a:r>
          </a:p>
          <a:p>
            <a:pPr marL="190500" lvl="1" indent="0" eaLnBrk="1" hangingPunct="1">
              <a:spcAft>
                <a:spcPct val="50000"/>
              </a:spcAft>
              <a:buFontTx/>
              <a:buChar char="•"/>
            </a:pPr>
            <a:r>
              <a:rPr lang="en-US" sz="1400" smtClean="0"/>
              <a:t>whether (and how) demand uncertainty impacts consumer choice between three-part tariffs (DEMAND = USAGE)</a:t>
            </a:r>
          </a:p>
          <a:p>
            <a:pPr marL="190500" lvl="1" indent="0" eaLnBrk="1" hangingPunct="1">
              <a:spcAft>
                <a:spcPct val="50000"/>
              </a:spcAft>
              <a:buFontTx/>
              <a:buChar char="•"/>
            </a:pPr>
            <a:r>
              <a:rPr lang="en-US" sz="1400" smtClean="0"/>
              <a:t>And what the effect of this demand uncertainty is on consumer surplus and provider revenue UNDER THREE-PART TARIFFS</a:t>
            </a:r>
          </a:p>
          <a:p>
            <a:pPr marL="190500" lvl="1" indent="0" eaLnBrk="1" hangingPunct="1">
              <a:spcAft>
                <a:spcPct val="50000"/>
              </a:spcAft>
              <a:buFontTx/>
              <a:buChar char="•"/>
            </a:pPr>
            <a:endParaRPr lang="en-US" sz="1400" smtClean="0"/>
          </a:p>
          <a:p>
            <a:pPr eaLnBrk="1" hangingPunct="1">
              <a:spcAft>
                <a:spcPct val="50000"/>
              </a:spcAft>
              <a:buFontTx/>
              <a:buChar char="•"/>
            </a:pPr>
            <a:r>
              <a:rPr lang="en-US" sz="1800" smtClean="0"/>
              <a:t>Even though there is a lot of plans like this it is turns out, that this is not well studied</a:t>
            </a:r>
          </a:p>
          <a:p>
            <a:pPr marL="190500" lvl="1" indent="0" eaLnBrk="1" hangingPunct="1">
              <a:spcAft>
                <a:spcPct val="50000"/>
              </a:spcAft>
              <a:buFontTx/>
              <a:buChar char="•"/>
            </a:pPr>
            <a:endParaRPr lang="en-US" sz="1400" smtClean="0"/>
          </a:p>
          <a:p>
            <a:pPr eaLnBrk="1" hangingPunct="1">
              <a:spcAft>
                <a:spcPct val="50000"/>
              </a:spcAft>
              <a:buFontTx/>
              <a:buChar char="•"/>
            </a:pPr>
            <a:r>
              <a:rPr lang="en-US" sz="1700" smtClean="0"/>
              <a:t>You might ask – well, why is this relevant, why care about it</a:t>
            </a:r>
          </a:p>
          <a:p>
            <a:pPr marL="190500" lvl="1" indent="0" eaLnBrk="1" hangingPunct="1">
              <a:spcAft>
                <a:spcPct val="50000"/>
              </a:spcAft>
              <a:buFontTx/>
              <a:buChar char="•"/>
            </a:pPr>
            <a:r>
              <a:rPr lang="en-US" sz="1400" smtClean="0"/>
              <a:t>First, understanding consumer behavior helps firms to set prices (potentially also segment along usage uncertainty, not only usage level)</a:t>
            </a:r>
          </a:p>
          <a:p>
            <a:pPr marL="190500" lvl="1" indent="0" eaLnBrk="1" hangingPunct="1">
              <a:spcAft>
                <a:spcPct val="50000"/>
              </a:spcAft>
              <a:buFontTx/>
              <a:buChar char="•"/>
            </a:pPr>
            <a:r>
              <a:rPr lang="en-US" sz="1400" smtClean="0"/>
              <a:t>Regulators to monitor firms’ pricing behavior</a:t>
            </a:r>
          </a:p>
          <a:p>
            <a:pPr marL="190500" lvl="1" indent="0" eaLnBrk="1" hangingPunct="1">
              <a:spcAft>
                <a:spcPct val="50000"/>
              </a:spcAft>
              <a:buFontTx/>
              <a:buChar char="•"/>
            </a:pPr>
            <a:r>
              <a:rPr lang="en-US" sz="1400" smtClean="0"/>
              <a:t>Researchers to understand why three-part tariffs are so common</a:t>
            </a:r>
          </a:p>
          <a:p>
            <a:pPr eaLnBrk="1" hangingPunct="1">
              <a:spcAft>
                <a:spcPct val="50000"/>
              </a:spcAft>
              <a:buFontTx/>
              <a:buChar char="•"/>
            </a:pPr>
            <a:endParaRPr lang="en-US" sz="1700" smtClean="0"/>
          </a:p>
          <a:p>
            <a:pPr eaLnBrk="1" hangingPunct="1">
              <a:spcAft>
                <a:spcPct val="50000"/>
              </a:spcAft>
              <a:buFontTx/>
              <a:buChar char="•"/>
            </a:pPr>
            <a:r>
              <a:rPr lang="en-US" sz="1700" smtClean="0"/>
              <a:t>I will now set out to</a:t>
            </a:r>
          </a:p>
          <a:p>
            <a:pPr marL="190500" lvl="1" indent="0" eaLnBrk="1" hangingPunct="1">
              <a:spcAft>
                <a:spcPct val="50000"/>
              </a:spcAft>
              <a:buFontTx/>
              <a:buChar char="•"/>
            </a:pPr>
            <a:r>
              <a:rPr lang="en-US" sz="1300" smtClean="0"/>
              <a:t>First, give an intuitive explanation</a:t>
            </a:r>
          </a:p>
          <a:p>
            <a:pPr marL="190500" lvl="1" indent="0" eaLnBrk="1" hangingPunct="1">
              <a:spcAft>
                <a:spcPct val="50000"/>
              </a:spcAft>
              <a:buFontTx/>
              <a:buChar char="•"/>
            </a:pPr>
            <a:r>
              <a:rPr lang="en-US" sz="1300" smtClean="0"/>
              <a:t>Then, introduce my data and a model</a:t>
            </a:r>
          </a:p>
          <a:p>
            <a:pPr marL="190500" lvl="1" indent="0" eaLnBrk="1" hangingPunct="1">
              <a:spcAft>
                <a:spcPct val="50000"/>
              </a:spcAft>
              <a:buFontTx/>
              <a:buChar char="•"/>
            </a:pPr>
            <a:r>
              <a:rPr lang="en-US" sz="1300" smtClean="0"/>
              <a:t>Last, show empirical results that show the role of uncertainty</a:t>
            </a:r>
          </a:p>
          <a:p>
            <a:pPr eaLnBrk="1" hangingPunct="1">
              <a:buFontTx/>
              <a:buChar char="•"/>
            </a:pPr>
            <a:endParaRPr lang="de-DE" sz="1800" smtClean="0"/>
          </a:p>
          <a:p>
            <a:pPr marL="190500" lvl="1" indent="0" eaLnBrk="1" hangingPunct="1">
              <a:buFontTx/>
              <a:buChar char="•"/>
            </a:pPr>
            <a:endParaRPr lang="de-DE" sz="1400" smtClean="0"/>
          </a:p>
        </p:txBody>
      </p:sp>
    </p:spTree>
    <p:extLst>
      <p:ext uri="{BB962C8B-B14F-4D97-AF65-F5344CB8AC3E}">
        <p14:creationId xmlns:p14="http://schemas.microsoft.com/office/powerpoint/2010/main" val="176906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11</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50789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12</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138408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13</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1574371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14</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1327217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15</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3328327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16</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3981502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17</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3685004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356" name="Picture 1068" descr="McK_logotype_pos_black_small"/>
          <p:cNvPicPr>
            <a:picLocks noChangeAspect="1" noChangeArrowheads="1"/>
          </p:cNvPicPr>
          <p:nvPr/>
        </p:nvPicPr>
        <p:blipFill>
          <a:blip r:embed="rId3" cstate="print"/>
          <a:srcRect/>
          <a:stretch>
            <a:fillRect/>
          </a:stretch>
        </p:blipFill>
        <p:spPr bwMode="auto">
          <a:xfrm>
            <a:off x="6388100" y="576263"/>
            <a:ext cx="2054225" cy="225425"/>
          </a:xfrm>
          <a:prstGeom prst="rect">
            <a:avLst/>
          </a:prstGeom>
          <a:noFill/>
        </p:spPr>
      </p:pic>
      <p:sp>
        <p:nvSpPr>
          <p:cNvPr id="13316" name="doc id"/>
          <p:cNvSpPr>
            <a:spLocks noGrp="1" noChangeArrowheads="1"/>
          </p:cNvSpPr>
          <p:nvPr>
            <p:ph type="ftr" sz="quarter" idx="3"/>
          </p:nvPr>
        </p:nvSpPr>
        <p:spPr/>
        <p:txBody>
          <a:bodyPr/>
          <a:lstStyle>
            <a:lvl1pPr>
              <a:defRPr/>
            </a:lvl1pPr>
          </a:lstStyle>
          <a:p>
            <a:endParaRPr lang="de-DE"/>
          </a:p>
        </p:txBody>
      </p:sp>
      <p:sp>
        <p:nvSpPr>
          <p:cNvPr id="13314" name="Rectangle 1026"/>
          <p:cNvSpPr>
            <a:spLocks noGrp="1" noChangeArrowheads="1"/>
          </p:cNvSpPr>
          <p:nvPr>
            <p:ph type="ctrTitle"/>
          </p:nvPr>
        </p:nvSpPr>
        <p:spPr>
          <a:xfrm>
            <a:off x="2693988" y="2757488"/>
            <a:ext cx="5129212" cy="365125"/>
          </a:xfrm>
        </p:spPr>
        <p:txBody>
          <a:bodyPr/>
          <a:lstStyle>
            <a:lvl1pPr>
              <a:defRPr sz="2400" b="0">
                <a:solidFill>
                  <a:schemeClr val="tx1"/>
                </a:solidFill>
              </a:defRPr>
            </a:lvl1pPr>
          </a:lstStyle>
          <a:p>
            <a:r>
              <a:rPr lang="en-US"/>
              <a:t>Click to edit Master title style</a:t>
            </a:r>
          </a:p>
        </p:txBody>
      </p:sp>
      <p:sp>
        <p:nvSpPr>
          <p:cNvPr id="13315" name="Rectangle 1027"/>
          <p:cNvSpPr>
            <a:spLocks noGrp="1" noChangeArrowheads="1"/>
          </p:cNvSpPr>
          <p:nvPr>
            <p:ph type="subTitle" idx="1"/>
          </p:nvPr>
        </p:nvSpPr>
        <p:spPr>
          <a:xfrm>
            <a:off x="2693988" y="3962400"/>
            <a:ext cx="5129212" cy="212725"/>
          </a:xfrm>
        </p:spPr>
        <p:txBody>
          <a:bodyPr/>
          <a:lstStyle>
            <a:lvl1pPr>
              <a:defRPr sz="1400"/>
            </a:lvl1pPr>
          </a:lstStyle>
          <a:p>
            <a:r>
              <a:rPr lang="en-US"/>
              <a:t>Click to edit Master subtitle style</a:t>
            </a:r>
          </a:p>
        </p:txBody>
      </p:sp>
      <p:grpSp>
        <p:nvGrpSpPr>
          <p:cNvPr id="13354" name="McK Title Elements"/>
          <p:cNvGrpSpPr>
            <a:grpSpLocks/>
          </p:cNvGrpSpPr>
          <p:nvPr/>
        </p:nvGrpSpPr>
        <p:grpSpPr bwMode="auto">
          <a:xfrm>
            <a:off x="2693988" y="2182813"/>
            <a:ext cx="5129212" cy="4602162"/>
            <a:chOff x="1663" y="1348"/>
            <a:chExt cx="3167" cy="2841"/>
          </a:xfrm>
        </p:grpSpPr>
        <p:sp>
          <p:nvSpPr>
            <p:cNvPr id="13331" name="McK Confidential" hidden="1"/>
            <p:cNvSpPr txBox="1">
              <a:spLocks noChangeArrowheads="1"/>
            </p:cNvSpPr>
            <p:nvPr userDrawn="1"/>
          </p:nvSpPr>
          <p:spPr bwMode="auto">
            <a:xfrm>
              <a:off x="1663" y="1348"/>
              <a:ext cx="936"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VERTRAULICH</a:t>
              </a:r>
            </a:p>
          </p:txBody>
        </p:sp>
        <p:sp>
          <p:nvSpPr>
            <p:cNvPr id="13332" name="McK Document" hidden="1"/>
            <p:cNvSpPr txBox="1">
              <a:spLocks noChangeArrowheads="1"/>
            </p:cNvSpPr>
            <p:nvPr userDrawn="1"/>
          </p:nvSpPr>
          <p:spPr bwMode="auto">
            <a:xfrm>
              <a:off x="1663" y="3049"/>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Dokument</a:t>
              </a:r>
            </a:p>
          </p:txBody>
        </p:sp>
        <p:sp>
          <p:nvSpPr>
            <p:cNvPr id="13333" name="McK Date" hidden="1"/>
            <p:cNvSpPr txBox="1">
              <a:spLocks noChangeArrowheads="1"/>
            </p:cNvSpPr>
            <p:nvPr userDrawn="1"/>
          </p:nvSpPr>
          <p:spPr bwMode="auto">
            <a:xfrm>
              <a:off x="1663" y="3216"/>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Date</a:t>
              </a:r>
            </a:p>
          </p:txBody>
        </p:sp>
        <p:sp>
          <p:nvSpPr>
            <p:cNvPr id="13334" name="McK Disclaimer" hidden="1"/>
            <p:cNvSpPr>
              <a:spLocks noChangeArrowheads="1"/>
            </p:cNvSpPr>
            <p:nvPr userDrawn="1">
              <p:custDataLst>
                <p:tags r:id="rId1"/>
              </p:custDataLst>
            </p:nvPr>
          </p:nvSpPr>
          <p:spPr bwMode="auto">
            <a:xfrm>
              <a:off x="1663" y="3673"/>
              <a:ext cx="2970" cy="516"/>
            </a:xfrm>
            <a:prstGeom prst="rect">
              <a:avLst/>
            </a:prstGeom>
            <a:noFill/>
            <a:ln w="9525">
              <a:noFill/>
              <a:miter lim="800000"/>
              <a:headEnd/>
              <a:tailEnd/>
            </a:ln>
            <a:effectLst/>
          </p:spPr>
          <p:txBody>
            <a:bodyPr lIns="0" tIns="0" rIns="0" bIns="0">
              <a:spAutoFit/>
            </a:bodyPr>
            <a:lstStyle/>
            <a:p>
              <a:pPr algn="l" defTabSz="820738" eaLnBrk="0" hangingPunct="0">
                <a:spcBef>
                  <a:spcPct val="0"/>
                </a:spcBef>
              </a:pPr>
              <a:r>
                <a:rPr lang="en-US" sz="900" b="0"/>
                <a:t>Dieser Bericht ist ausschließlich für Mitarbeiter des Klienten bestimmt. Die Verteilung, Zitierung und Vervielfältigung – auch auszugsweise – zum Zwecke der Weitergabe an </a:t>
              </a:r>
              <a:br>
                <a:rPr lang="en-US" sz="900" b="0"/>
              </a:br>
              <a:r>
                <a:rPr lang="en-US" sz="900" b="0"/>
                <a:t>Dritte ist nur mit vorheriger schriftlicher Zustimmung von McKinsey &amp; Company gestattet.</a:t>
              </a:r>
              <a:br>
                <a:rPr lang="en-US" sz="900" b="0"/>
              </a:br>
              <a:r>
                <a:rPr lang="en-US" sz="900" b="0"/>
                <a:t>Die hier zusammengefassten Texte und Grafiken wurden von McKinsey &amp; Company im Rahmen einer Präsentation eingesetzt; sie stellen keine vollständige Dokumentation der Veranstaltung dar.</a:t>
              </a:r>
            </a:p>
          </p:txBody>
        </p:sp>
      </p:grpSp>
      <p:sp>
        <p:nvSpPr>
          <p:cNvPr id="13348" name="Rectangle 1060"/>
          <p:cNvSpPr>
            <a:spLocks noChangeArrowheads="1"/>
          </p:cNvSpPr>
          <p:nvPr/>
        </p:nvSpPr>
        <p:spPr bwMode="auto">
          <a:xfrm>
            <a:off x="6388100" y="933450"/>
            <a:ext cx="1419225" cy="138113"/>
          </a:xfrm>
          <a:prstGeom prst="rect">
            <a:avLst/>
          </a:prstGeom>
          <a:noFill/>
          <a:ln w="9525">
            <a:noFill/>
            <a:miter lim="800000"/>
            <a:headEnd/>
            <a:tailEnd/>
          </a:ln>
          <a:effectLst/>
        </p:spPr>
        <p:txBody>
          <a:bodyPr lIns="0" tIns="0" rIns="0" bIns="0">
            <a:spAutoFit/>
          </a:bodyPr>
          <a:lstStyle/>
          <a:p>
            <a:pPr algn="l" defTabSz="933450" eaLnBrk="0" hangingPunct="0">
              <a:spcBef>
                <a:spcPct val="0"/>
              </a:spcBef>
            </a:pPr>
            <a:r>
              <a:rPr lang="en-US" sz="900"/>
              <a:t>Copyright 2001</a:t>
            </a:r>
          </a:p>
        </p:txBody>
      </p:sp>
    </p:spTree>
  </p:cSld>
  <p:clrMapOvr>
    <a:masterClrMapping/>
  </p:clrMapOvr>
  <p:transition>
    <p:zoom/>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85B83814-E2BB-4C8E-909A-7E1DD120FB07}" type="slidenum">
              <a:rPr lang="en-US"/>
              <a:pPr/>
              <a:t>‹#›</a:t>
            </a:fld>
            <a:endParaRPr lang="en-US"/>
          </a:p>
        </p:txBody>
      </p:sp>
    </p:spTree>
  </p:cSld>
  <p:clrMapOvr>
    <a:masterClrMapping/>
  </p:clrMapOvr>
  <p:transition>
    <p:zoom/>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8300" y="234950"/>
            <a:ext cx="2197100" cy="228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2238" y="234950"/>
            <a:ext cx="6443662" cy="228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B7789B0-8D61-4C00-B7AC-CF8C22530C96}" type="slidenum">
              <a:rPr lang="en-US"/>
              <a:pPr/>
              <a:t>‹#›</a:t>
            </a:fld>
            <a:endParaRPr lang="en-US"/>
          </a:p>
        </p:txBody>
      </p:sp>
    </p:spTree>
  </p:cSld>
  <p:clrMapOvr>
    <a:masterClrMapping/>
  </p:clrMapOvr>
  <p:transition>
    <p:zoom/>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2238" y="234950"/>
            <a:ext cx="8793162" cy="2889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2238" y="1298575"/>
            <a:ext cx="8793162" cy="1222375"/>
          </a:xfrm>
        </p:spPr>
        <p:txBody>
          <a:bodyPr/>
          <a:lstStyle/>
          <a:p>
            <a:endParaRPr lang="en-US"/>
          </a:p>
        </p:txBody>
      </p:sp>
      <p:sp>
        <p:nvSpPr>
          <p:cNvPr id="4" name="Footer Placeholder 3"/>
          <p:cNvSpPr>
            <a:spLocks noGrp="1"/>
          </p:cNvSpPr>
          <p:nvPr>
            <p:ph type="ftr" sz="quarter" idx="10"/>
          </p:nvPr>
        </p:nvSpPr>
        <p:spPr>
          <a:xfrm>
            <a:off x="8620125" y="36513"/>
            <a:ext cx="295275" cy="122237"/>
          </a:xfrm>
        </p:spPr>
        <p:txBody>
          <a:bodyPr/>
          <a:lstStyle>
            <a:lvl1pPr>
              <a:defRPr/>
            </a:lvl1pPr>
          </a:lstStyle>
          <a:p>
            <a:endParaRPr lang="de-DE"/>
          </a:p>
        </p:txBody>
      </p:sp>
      <p:sp>
        <p:nvSpPr>
          <p:cNvPr id="5" name="Slide Number Placeholder 4"/>
          <p:cNvSpPr>
            <a:spLocks noGrp="1"/>
          </p:cNvSpPr>
          <p:nvPr>
            <p:ph type="sldNum" sz="quarter" idx="11"/>
          </p:nvPr>
        </p:nvSpPr>
        <p:spPr>
          <a:xfrm>
            <a:off x="7010400" y="6643688"/>
            <a:ext cx="1905000" cy="182562"/>
          </a:xfrm>
        </p:spPr>
        <p:txBody>
          <a:bodyPr/>
          <a:lstStyle>
            <a:lvl1pPr>
              <a:defRPr/>
            </a:lvl1pPr>
          </a:lstStyle>
          <a:p>
            <a:fld id="{668D8EAB-A523-4BEE-BF0C-2861E70A5951}" type="slidenum">
              <a:rPr lang="en-US"/>
              <a:pPr/>
              <a:t>‹#›</a:t>
            </a:fld>
            <a:endParaRPr lang="en-US"/>
          </a:p>
        </p:txBody>
      </p:sp>
    </p:spTree>
  </p:cSld>
  <p:clrMapOvr>
    <a:masterClrMapping/>
  </p:clrMapOvr>
  <p:transition>
    <p:zoom/>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F03E32A1-09B7-4C1C-B0A0-08163D90A171}" type="slidenum">
              <a:rPr lang="en-US"/>
              <a:pPr/>
              <a:t>‹#›</a:t>
            </a:fld>
            <a:endParaRPr lang="en-US"/>
          </a:p>
        </p:txBody>
      </p:sp>
    </p:spTree>
  </p:cSld>
  <p:clrMapOvr>
    <a:masterClrMapping/>
  </p:clrMapOvr>
  <p:transition>
    <p:zoom/>
    <p:sndAc>
      <p:end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81C0EFA-C03E-4277-874F-29949C03C9E4}" type="slidenum">
              <a:rPr lang="en-US"/>
              <a:pPr/>
              <a:t>‹#›</a:t>
            </a:fld>
            <a:endParaRPr lang="en-US"/>
          </a:p>
        </p:txBody>
      </p:sp>
    </p:spTree>
  </p:cSld>
  <p:clrMapOvr>
    <a:masterClrMapping/>
  </p:clrMapOvr>
  <p:transition>
    <p:zoom/>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2238" y="1298575"/>
            <a:ext cx="4319587"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4225" y="1298575"/>
            <a:ext cx="4321175"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F1B3DFF9-4B26-4D27-939B-7CB3FE961A9D}" type="slidenum">
              <a:rPr lang="en-US"/>
              <a:pPr/>
              <a:t>‹#›</a:t>
            </a:fld>
            <a:endParaRPr lang="en-US"/>
          </a:p>
        </p:txBody>
      </p:sp>
    </p:spTree>
  </p:cSld>
  <p:clrMapOvr>
    <a:masterClrMapping/>
  </p:clrMapOvr>
  <p:transition>
    <p:zoom/>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de-DE"/>
          </a:p>
        </p:txBody>
      </p:sp>
      <p:sp>
        <p:nvSpPr>
          <p:cNvPr id="8" name="Slide Number Placeholder 7"/>
          <p:cNvSpPr>
            <a:spLocks noGrp="1"/>
          </p:cNvSpPr>
          <p:nvPr>
            <p:ph type="sldNum" sz="quarter" idx="11"/>
          </p:nvPr>
        </p:nvSpPr>
        <p:spPr/>
        <p:txBody>
          <a:bodyPr/>
          <a:lstStyle>
            <a:lvl1pPr>
              <a:defRPr/>
            </a:lvl1pPr>
          </a:lstStyle>
          <a:p>
            <a:fld id="{D8F87C05-814A-4A76-8BCF-90A1C3499E1A}" type="slidenum">
              <a:rPr lang="en-US"/>
              <a:pPr/>
              <a:t>‹#›</a:t>
            </a:fld>
            <a:endParaRPr lang="en-US"/>
          </a:p>
        </p:txBody>
      </p:sp>
    </p:spTree>
  </p:cSld>
  <p:clrMapOvr>
    <a:masterClrMapping/>
  </p:clrMapOvr>
  <p:transition>
    <p:zoom/>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de-DE"/>
          </a:p>
        </p:txBody>
      </p:sp>
      <p:sp>
        <p:nvSpPr>
          <p:cNvPr id="4" name="Slide Number Placeholder 3"/>
          <p:cNvSpPr>
            <a:spLocks noGrp="1"/>
          </p:cNvSpPr>
          <p:nvPr>
            <p:ph type="sldNum" sz="quarter" idx="11"/>
          </p:nvPr>
        </p:nvSpPr>
        <p:spPr/>
        <p:txBody>
          <a:bodyPr/>
          <a:lstStyle>
            <a:lvl1pPr>
              <a:defRPr/>
            </a:lvl1pPr>
          </a:lstStyle>
          <a:p>
            <a:fld id="{5AB9A6F1-46A1-49F9-A22A-C5D2EC32C5E2}" type="slidenum">
              <a:rPr lang="en-US"/>
              <a:pPr/>
              <a:t>‹#›</a:t>
            </a:fld>
            <a:endParaRPr lang="en-US"/>
          </a:p>
        </p:txBody>
      </p:sp>
    </p:spTree>
  </p:cSld>
  <p:clrMapOvr>
    <a:masterClrMapping/>
  </p:clrMapOvr>
  <p:transition>
    <p:zoom/>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de-DE"/>
          </a:p>
        </p:txBody>
      </p:sp>
      <p:sp>
        <p:nvSpPr>
          <p:cNvPr id="3" name="Slide Number Placeholder 2"/>
          <p:cNvSpPr>
            <a:spLocks noGrp="1"/>
          </p:cNvSpPr>
          <p:nvPr>
            <p:ph type="sldNum" sz="quarter" idx="11"/>
          </p:nvPr>
        </p:nvSpPr>
        <p:spPr/>
        <p:txBody>
          <a:bodyPr/>
          <a:lstStyle>
            <a:lvl1pPr>
              <a:defRPr/>
            </a:lvl1pPr>
          </a:lstStyle>
          <a:p>
            <a:fld id="{FEDFAEEB-3857-405E-A1A7-BCE9084F7069}" type="slidenum">
              <a:rPr lang="en-US"/>
              <a:pPr/>
              <a:t>‹#›</a:t>
            </a:fld>
            <a:endParaRPr lang="en-US"/>
          </a:p>
        </p:txBody>
      </p:sp>
    </p:spTree>
  </p:cSld>
  <p:clrMapOvr>
    <a:masterClrMapping/>
  </p:clrMapOvr>
  <p:transition>
    <p:zoom/>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C7135052-BAF0-44EF-919D-CC86BAD73BBF}" type="slidenum">
              <a:rPr lang="en-US"/>
              <a:pPr/>
              <a:t>‹#›</a:t>
            </a:fld>
            <a:endParaRPr lang="en-US"/>
          </a:p>
        </p:txBody>
      </p:sp>
    </p:spTree>
  </p:cSld>
  <p:clrMapOvr>
    <a:masterClrMapping/>
  </p:clrMapOvr>
  <p:transition>
    <p:zoom/>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2301E792-D8C7-4C32-B22F-51D2B1A07AA1}" type="slidenum">
              <a:rPr lang="en-US"/>
              <a:pPr/>
              <a:t>‹#›</a:t>
            </a:fld>
            <a:endParaRPr lang="en-US"/>
          </a:p>
        </p:txBody>
      </p:sp>
    </p:spTree>
  </p:cSld>
  <p:clrMapOvr>
    <a:masterClrMapping/>
  </p:clrMapOvr>
  <p:transition>
    <p:zoom/>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doc id"/>
          <p:cNvSpPr>
            <a:spLocks noGrp="1" noChangeArrowheads="1"/>
          </p:cNvSpPr>
          <p:nvPr>
            <p:ph type="ftr" sz="quarter" idx="3"/>
          </p:nvPr>
        </p:nvSpPr>
        <p:spPr bwMode="auto">
          <a:xfrm>
            <a:off x="8620125" y="36513"/>
            <a:ext cx="295275" cy="122237"/>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r" defTabSz="912813">
              <a:spcBef>
                <a:spcPct val="0"/>
              </a:spcBef>
              <a:defRPr sz="800" b="0">
                <a:solidFill>
                  <a:srgbClr val="000000"/>
                </a:solidFill>
              </a:defRPr>
            </a:lvl1pPr>
          </a:lstStyle>
          <a:p>
            <a:endParaRPr lang="de-DE"/>
          </a:p>
        </p:txBody>
      </p:sp>
      <p:sp>
        <p:nvSpPr>
          <p:cNvPr id="1030" name="pg num"/>
          <p:cNvSpPr>
            <a:spLocks noGrp="1" noChangeArrowheads="1"/>
          </p:cNvSpPr>
          <p:nvPr>
            <p:ph type="sldNum" sz="quarter" idx="4"/>
          </p:nvPr>
        </p:nvSpPr>
        <p:spPr bwMode="auto">
          <a:xfrm>
            <a:off x="7010400" y="6643688"/>
            <a:ext cx="1905000" cy="18256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defTabSz="912813">
              <a:spcBef>
                <a:spcPct val="0"/>
              </a:spcBef>
              <a:defRPr sz="1200" b="0">
                <a:solidFill>
                  <a:srgbClr val="000000"/>
                </a:solidFill>
              </a:defRPr>
            </a:lvl1pPr>
          </a:lstStyle>
          <a:p>
            <a:fld id="{1CDDB7EC-155D-49CB-98A3-52828F384662}" type="slidenum">
              <a:rPr lang="en-US"/>
              <a:pPr/>
              <a:t>‹#›</a:t>
            </a:fld>
            <a:endParaRPr lang="en-US"/>
          </a:p>
        </p:txBody>
      </p:sp>
      <p:sp>
        <p:nvSpPr>
          <p:cNvPr id="1026" name="Rectangle 2"/>
          <p:cNvSpPr>
            <a:spLocks noGrp="1" noChangeArrowheads="1"/>
          </p:cNvSpPr>
          <p:nvPr>
            <p:ph type="title"/>
          </p:nvPr>
        </p:nvSpPr>
        <p:spPr bwMode="auto">
          <a:xfrm>
            <a:off x="122238" y="234950"/>
            <a:ext cx="8793162" cy="28892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122238" y="1298575"/>
            <a:ext cx="8793162" cy="122237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96" name="McK Slide Elements"/>
          <p:cNvGrpSpPr>
            <a:grpSpLocks/>
          </p:cNvGrpSpPr>
          <p:nvPr/>
        </p:nvGrpSpPr>
        <p:grpSpPr bwMode="auto">
          <a:xfrm>
            <a:off x="122238" y="542925"/>
            <a:ext cx="8793162" cy="6288088"/>
            <a:chOff x="77" y="342"/>
            <a:chExt cx="5539" cy="3961"/>
          </a:xfrm>
        </p:grpSpPr>
        <p:sp>
          <p:nvSpPr>
            <p:cNvPr id="1032" name="McK Measure" hidden="1"/>
            <p:cNvSpPr txBox="1">
              <a:spLocks noChangeArrowheads="1"/>
            </p:cNvSpPr>
            <p:nvPr userDrawn="1"/>
          </p:nvSpPr>
          <p:spPr bwMode="auto">
            <a:xfrm>
              <a:off x="77" y="342"/>
              <a:ext cx="5539" cy="157"/>
            </a:xfrm>
            <a:prstGeom prst="rect">
              <a:avLst/>
            </a:prstGeom>
            <a:noFill/>
            <a:ln w="9525">
              <a:noFill/>
              <a:miter lim="800000"/>
              <a:headEnd/>
              <a:tailEnd/>
            </a:ln>
            <a:effectLst/>
          </p:spPr>
          <p:txBody>
            <a:bodyPr lIns="0" tIns="0" rIns="0" bIns="0">
              <a:spAutoFit/>
            </a:bodyPr>
            <a:lstStyle/>
            <a:p>
              <a:pPr algn="l" defTabSz="912813">
                <a:spcBef>
                  <a:spcPct val="0"/>
                </a:spcBef>
              </a:pPr>
              <a:r>
                <a:rPr lang="en-US" b="0"/>
                <a:t>Unit of measure</a:t>
              </a:r>
            </a:p>
          </p:txBody>
        </p:sp>
        <p:sp>
          <p:nvSpPr>
            <p:cNvPr id="1033" name="McK Footnote" hidden="1"/>
            <p:cNvSpPr txBox="1">
              <a:spLocks noChangeArrowheads="1"/>
            </p:cNvSpPr>
            <p:nvPr userDrawn="1"/>
          </p:nvSpPr>
          <p:spPr bwMode="auto">
            <a:xfrm>
              <a:off x="81" y="4045"/>
              <a:ext cx="5249" cy="258"/>
            </a:xfrm>
            <a:prstGeom prst="rect">
              <a:avLst/>
            </a:prstGeom>
            <a:noFill/>
            <a:ln w="9525">
              <a:noFill/>
              <a:miter lim="800000"/>
              <a:headEnd/>
              <a:tailEnd/>
            </a:ln>
            <a:effectLst/>
          </p:spPr>
          <p:txBody>
            <a:bodyPr lIns="0" tIns="0" rIns="0" bIns="0">
              <a:spAutoFit/>
            </a:bodyPr>
            <a:lstStyle/>
            <a:p>
              <a:pPr marL="585788" indent="-585788" algn="l" defTabSz="912813">
                <a:spcBef>
                  <a:spcPct val="0"/>
                </a:spcBef>
                <a:tabLst>
                  <a:tab pos="544513" algn="r"/>
                </a:tabLst>
              </a:pPr>
              <a:r>
                <a:rPr lang="en-US" sz="1200" b="0">
                  <a:solidFill>
                    <a:srgbClr val="000000"/>
                  </a:solidFill>
                </a:rPr>
                <a:t>	*	Footnote</a:t>
              </a:r>
            </a:p>
            <a:p>
              <a:pPr marL="585788" indent="-585788" algn="l" defTabSz="912813">
                <a:spcBef>
                  <a:spcPct val="20000"/>
                </a:spcBef>
                <a:tabLst>
                  <a:tab pos="544513" algn="r"/>
                </a:tabLst>
              </a:pPr>
              <a:r>
                <a:rPr lang="en-US" sz="1200" b="0">
                  <a:solidFill>
                    <a:srgbClr val="000000"/>
                  </a:solidFill>
                </a:rPr>
                <a:t>	Quelle:	Source</a:t>
              </a:r>
            </a:p>
          </p:txBody>
        </p:sp>
      </p:grpSp>
      <p:grpSp>
        <p:nvGrpSpPr>
          <p:cNvPr id="1082" name="McK Legende" hidden="1"/>
          <p:cNvGrpSpPr>
            <a:grpSpLocks/>
          </p:cNvGrpSpPr>
          <p:nvPr/>
        </p:nvGrpSpPr>
        <p:grpSpPr bwMode="auto">
          <a:xfrm>
            <a:off x="7839075" y="700088"/>
            <a:ext cx="1081088" cy="696912"/>
            <a:chOff x="4839" y="432"/>
            <a:chExt cx="668" cy="430"/>
          </a:xfrm>
        </p:grpSpPr>
        <p:sp>
          <p:nvSpPr>
            <p:cNvPr id="1067" name="Rectangle 43" hidden="1"/>
            <p:cNvSpPr>
              <a:spLocks noChangeArrowheads="1"/>
            </p:cNvSpPr>
            <p:nvPr/>
          </p:nvSpPr>
          <p:spPr bwMode="auto">
            <a:xfrm>
              <a:off x="4839" y="445"/>
              <a:ext cx="227" cy="113"/>
            </a:xfrm>
            <a:prstGeom prst="rect">
              <a:avLst/>
            </a:prstGeom>
            <a:solidFill>
              <a:schemeClr val="accent1"/>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68" name="Rectangle 44" hidden="1"/>
            <p:cNvSpPr>
              <a:spLocks noChangeArrowheads="1"/>
            </p:cNvSpPr>
            <p:nvPr/>
          </p:nvSpPr>
          <p:spPr bwMode="auto">
            <a:xfrm>
              <a:off x="5135" y="432"/>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69" name="Rectangle 45" hidden="1"/>
            <p:cNvSpPr>
              <a:spLocks noChangeArrowheads="1"/>
            </p:cNvSpPr>
            <p:nvPr/>
          </p:nvSpPr>
          <p:spPr bwMode="auto">
            <a:xfrm>
              <a:off x="5135" y="580"/>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0" name="Rectangle 46" hidden="1"/>
            <p:cNvSpPr>
              <a:spLocks noChangeArrowheads="1"/>
            </p:cNvSpPr>
            <p:nvPr/>
          </p:nvSpPr>
          <p:spPr bwMode="auto">
            <a:xfrm>
              <a:off x="5135" y="728"/>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1" name="Rectangle 47" hidden="1"/>
            <p:cNvSpPr>
              <a:spLocks noChangeArrowheads="1"/>
            </p:cNvSpPr>
            <p:nvPr/>
          </p:nvSpPr>
          <p:spPr bwMode="auto">
            <a:xfrm>
              <a:off x="4839" y="595"/>
              <a:ext cx="227" cy="113"/>
            </a:xfrm>
            <a:prstGeom prst="rect">
              <a:avLst/>
            </a:prstGeom>
            <a:solidFill>
              <a:schemeClr val="accent2"/>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72" name="Rectangle 48" hidden="1"/>
            <p:cNvSpPr>
              <a:spLocks noChangeArrowheads="1"/>
            </p:cNvSpPr>
            <p:nvPr/>
          </p:nvSpPr>
          <p:spPr bwMode="auto">
            <a:xfrm>
              <a:off x="4839" y="738"/>
              <a:ext cx="227" cy="113"/>
            </a:xfrm>
            <a:prstGeom prst="rect">
              <a:avLst/>
            </a:prstGeom>
            <a:solidFill>
              <a:schemeClr val="hlink"/>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sndAc>
      <p:endSnd/>
    </p:sndAc>
  </p:transition>
  <p:hf hdr="0" ftr="0" dt="0"/>
  <p:txStyles>
    <p:title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p:titleStyle>
    <p:bodyStyle>
      <a:lvl1pPr algn="l" defTabSz="912813" rtl="0" fontAlgn="base">
        <a:spcBef>
          <a:spcPct val="0"/>
        </a:spcBef>
        <a:spcAft>
          <a:spcPct val="0"/>
        </a:spcAft>
        <a:buSzPct val="120000"/>
        <a:defRPr sz="1600">
          <a:solidFill>
            <a:schemeClr val="tx1"/>
          </a:solidFill>
          <a:latin typeface="+mn-lt"/>
          <a:ea typeface="+mn-ea"/>
          <a:cs typeface="+mn-cs"/>
        </a:defRPr>
      </a:lvl1pPr>
      <a:lvl2pPr marL="147638" indent="-146050" algn="l" defTabSz="912813" rtl="0" fontAlgn="base">
        <a:spcBef>
          <a:spcPct val="0"/>
        </a:spcBef>
        <a:spcAft>
          <a:spcPct val="0"/>
        </a:spcAft>
        <a:buSzPct val="120000"/>
        <a:buChar char="•"/>
        <a:defRPr sz="1600">
          <a:solidFill>
            <a:schemeClr val="tx1"/>
          </a:solidFill>
          <a:latin typeface="+mn-lt"/>
        </a:defRPr>
      </a:lvl2pPr>
      <a:lvl3pPr marL="301625" indent="-152400" algn="l" defTabSz="912813" rtl="0" fontAlgn="base">
        <a:spcBef>
          <a:spcPct val="0"/>
        </a:spcBef>
        <a:spcAft>
          <a:spcPct val="0"/>
        </a:spcAft>
        <a:buChar char="–"/>
        <a:defRPr sz="1600">
          <a:solidFill>
            <a:schemeClr val="tx1"/>
          </a:solidFill>
          <a:latin typeface="+mn-lt"/>
        </a:defRPr>
      </a:lvl3pPr>
      <a:lvl4pPr marL="441325" indent="-138113" algn="l" defTabSz="912813" rtl="0" fontAlgn="base">
        <a:spcBef>
          <a:spcPct val="0"/>
        </a:spcBef>
        <a:spcAft>
          <a:spcPct val="0"/>
        </a:spcAft>
        <a:buSzPct val="89000"/>
        <a:buChar char="•"/>
        <a:defRPr sz="1600">
          <a:solidFill>
            <a:schemeClr val="tx1"/>
          </a:solidFill>
          <a:latin typeface="+mn-lt"/>
        </a:defRPr>
      </a:lvl4pPr>
      <a:lvl5pPr marL="593725" indent="-150813" algn="l" defTabSz="912813" rtl="0" fontAlgn="base">
        <a:spcBef>
          <a:spcPct val="0"/>
        </a:spcBef>
        <a:spcAft>
          <a:spcPct val="0"/>
        </a:spcAft>
        <a:buSzPct val="75000"/>
        <a:buChar char="–"/>
        <a:defRPr sz="1600">
          <a:solidFill>
            <a:schemeClr val="tx1"/>
          </a:solidFill>
          <a:latin typeface="+mn-lt"/>
        </a:defRPr>
      </a:lvl5pPr>
      <a:lvl6pPr marL="1050925" indent="-150813" algn="l" defTabSz="912813" rtl="0" fontAlgn="base">
        <a:spcBef>
          <a:spcPct val="0"/>
        </a:spcBef>
        <a:spcAft>
          <a:spcPct val="0"/>
        </a:spcAft>
        <a:buSzPct val="75000"/>
        <a:buChar char="–"/>
        <a:defRPr sz="1600">
          <a:solidFill>
            <a:schemeClr val="tx1"/>
          </a:solidFill>
          <a:latin typeface="+mn-lt"/>
        </a:defRPr>
      </a:lvl6pPr>
      <a:lvl7pPr marL="1508125" indent="-150813" algn="l" defTabSz="912813" rtl="0" fontAlgn="base">
        <a:spcBef>
          <a:spcPct val="0"/>
        </a:spcBef>
        <a:spcAft>
          <a:spcPct val="0"/>
        </a:spcAft>
        <a:buSzPct val="75000"/>
        <a:buChar char="–"/>
        <a:defRPr sz="1600">
          <a:solidFill>
            <a:schemeClr val="tx1"/>
          </a:solidFill>
          <a:latin typeface="+mn-lt"/>
        </a:defRPr>
      </a:lvl7pPr>
      <a:lvl8pPr marL="1965325" indent="-150813" algn="l" defTabSz="912813" rtl="0" fontAlgn="base">
        <a:spcBef>
          <a:spcPct val="0"/>
        </a:spcBef>
        <a:spcAft>
          <a:spcPct val="0"/>
        </a:spcAft>
        <a:buSzPct val="75000"/>
        <a:buChar char="–"/>
        <a:defRPr sz="1600">
          <a:solidFill>
            <a:schemeClr val="tx1"/>
          </a:solidFill>
          <a:latin typeface="+mn-lt"/>
        </a:defRPr>
      </a:lvl8pPr>
      <a:lvl9pPr marL="2422525" indent="-150813" algn="l" defTabSz="912813" rtl="0" fontAlgn="base">
        <a:spcBef>
          <a:spcPct val="0"/>
        </a:spcBef>
        <a:spcAft>
          <a:spcPct val="0"/>
        </a:spcAft>
        <a:buSzPct val="75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8.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4.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9.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18.wmf"/><Relationship Id="rId5" Type="http://schemas.openxmlformats.org/officeDocument/2006/relationships/image" Target="../media/image11.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6.wmf"/><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wmf"/><Relationship Id="rId4"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40.emf"/><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46.wm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2.bin"/><Relationship Id="rId7" Type="http://schemas.openxmlformats.org/officeDocument/2006/relationships/image" Target="../media/image45.e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48.wmf"/><Relationship Id="rId5" Type="http://schemas.openxmlformats.org/officeDocument/2006/relationships/oleObject" Target="../embeddings/oleObject13.bin"/><Relationship Id="rId4" Type="http://schemas.openxmlformats.org/officeDocument/2006/relationships/image" Target="../media/image47.wmf"/><Relationship Id="rId9" Type="http://schemas.openxmlformats.org/officeDocument/2006/relationships/image" Target="../media/image49.wmf"/></Relationships>
</file>

<file path=ppt/slides/_rels/slide4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50.wmf"/><Relationship Id="rId4" Type="http://schemas.openxmlformats.org/officeDocument/2006/relationships/oleObject" Target="../embeddings/oleObject15.bin"/></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52.wmf"/><Relationship Id="rId4" Type="http://schemas.openxmlformats.org/officeDocument/2006/relationships/oleObject" Target="../embeddings/oleObject16.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53.emf"/><Relationship Id="rId4" Type="http://schemas.openxmlformats.org/officeDocument/2006/relationships/image" Target="../media/image54.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55.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57.wmf"/><Relationship Id="rId5" Type="http://schemas.openxmlformats.org/officeDocument/2006/relationships/oleObject" Target="../embeddings/oleObject20.bin"/><Relationship Id="rId4" Type="http://schemas.openxmlformats.org/officeDocument/2006/relationships/image" Target="../media/image56.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8.wmf"/><Relationship Id="rId5" Type="http://schemas.openxmlformats.org/officeDocument/2006/relationships/oleObject" Target="../embeddings/oleObject21.bin"/><Relationship Id="rId4" Type="http://schemas.openxmlformats.org/officeDocument/2006/relationships/image" Target="../media/image45.emf"/></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5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3.bin"/><Relationship Id="rId5" Type="http://schemas.openxmlformats.org/officeDocument/2006/relationships/image" Target="../media/image67.wmf"/><Relationship Id="rId4" Type="http://schemas.openxmlformats.org/officeDocument/2006/relationships/oleObject" Target="../embeddings/oleObject22.bin"/><Relationship Id="rId9" Type="http://schemas.openxmlformats.org/officeDocument/2006/relationships/image" Target="../media/image68.wmf"/></Relationships>
</file>

<file path=ppt/slides/_rels/slide5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1"/>
          </p:nvPr>
        </p:nvSpPr>
        <p:spPr/>
        <p:txBody>
          <a:bodyPr/>
          <a:lstStyle/>
          <a:p>
            <a:fld id="{46EFBA6B-8A48-446C-8018-7426BB72D1CE}" type="slidenum">
              <a:rPr lang="en-US"/>
              <a:pPr/>
              <a:t>0</a:t>
            </a:fld>
            <a:endParaRPr lang="en-US"/>
          </a:p>
        </p:txBody>
      </p:sp>
      <p:sp>
        <p:nvSpPr>
          <p:cNvPr id="1074178" name="Rectangle 2"/>
          <p:cNvSpPr>
            <a:spLocks noChangeArrowheads="1"/>
          </p:cNvSpPr>
          <p:nvPr/>
        </p:nvSpPr>
        <p:spPr bwMode="invGray">
          <a:xfrm>
            <a:off x="1131888" y="914401"/>
            <a:ext cx="6889750" cy="4422207"/>
          </a:xfrm>
          <a:prstGeom prst="rect">
            <a:avLst/>
          </a:prstGeom>
          <a:gradFill rotWithShape="0">
            <a:gsLst>
              <a:gs pos="0">
                <a:schemeClr val="accent1"/>
              </a:gs>
              <a:gs pos="100000">
                <a:schemeClr val="accent1">
                  <a:gamma/>
                  <a:tint val="83529"/>
                  <a:invGamma/>
                </a:schemeClr>
              </a:gs>
            </a:gsLst>
            <a:lin ang="5400000" scaled="1"/>
          </a:gradFill>
          <a:ln w="9525">
            <a:noFill/>
            <a:miter lim="800000"/>
            <a:headEnd/>
            <a:tailEnd/>
          </a:ln>
          <a:effectLst/>
        </p:spPr>
        <p:txBody>
          <a:bodyPr wrap="none" lIns="93286" tIns="46643" rIns="93286" bIns="46643" anchor="ctr"/>
          <a:lstStyle/>
          <a:p>
            <a:pPr defTabSz="933450">
              <a:spcBef>
                <a:spcPct val="0"/>
              </a:spcBef>
            </a:pPr>
            <a:endParaRPr lang="de-DE" sz="1200" b="0"/>
          </a:p>
        </p:txBody>
      </p:sp>
      <p:sp>
        <p:nvSpPr>
          <p:cNvPr id="1074180" name="Rectangle 4"/>
          <p:cNvSpPr>
            <a:spLocks noChangeArrowheads="1"/>
          </p:cNvSpPr>
          <p:nvPr/>
        </p:nvSpPr>
        <p:spPr bwMode="auto">
          <a:xfrm>
            <a:off x="7331075" y="0"/>
            <a:ext cx="1611313" cy="219075"/>
          </a:xfrm>
          <a:prstGeom prst="rect">
            <a:avLst/>
          </a:prstGeom>
          <a:solidFill>
            <a:schemeClr val="bg1"/>
          </a:solidFill>
          <a:ln w="9525">
            <a:solidFill>
              <a:schemeClr val="bg1"/>
            </a:solidFill>
            <a:miter lim="800000"/>
            <a:headEnd/>
            <a:tailEnd/>
          </a:ln>
          <a:effectLst/>
        </p:spPr>
        <p:txBody>
          <a:bodyPr wrap="none" lIns="93286" tIns="46643" rIns="93286" bIns="46643" anchor="ctr"/>
          <a:lstStyle/>
          <a:p>
            <a:pPr defTabSz="933450">
              <a:spcBef>
                <a:spcPct val="0"/>
              </a:spcBef>
            </a:pPr>
            <a:endParaRPr lang="de-DE" sz="1200" b="0"/>
          </a:p>
        </p:txBody>
      </p:sp>
      <p:sp>
        <p:nvSpPr>
          <p:cNvPr id="1074181" name="Rectangle 5"/>
          <p:cNvSpPr>
            <a:spLocks noChangeArrowheads="1"/>
          </p:cNvSpPr>
          <p:nvPr/>
        </p:nvSpPr>
        <p:spPr bwMode="auto">
          <a:xfrm>
            <a:off x="8348663" y="6567488"/>
            <a:ext cx="795337" cy="290512"/>
          </a:xfrm>
          <a:prstGeom prst="rect">
            <a:avLst/>
          </a:prstGeom>
          <a:solidFill>
            <a:schemeClr val="bg1"/>
          </a:solidFill>
          <a:ln w="9525">
            <a:noFill/>
            <a:miter lim="800000"/>
            <a:headEnd/>
            <a:tailEnd/>
          </a:ln>
          <a:effectLst/>
        </p:spPr>
        <p:txBody>
          <a:bodyPr wrap="none" anchor="ctr"/>
          <a:lstStyle/>
          <a:p>
            <a:endParaRPr lang="en-US"/>
          </a:p>
        </p:txBody>
      </p:sp>
      <p:sp>
        <p:nvSpPr>
          <p:cNvPr id="8" name="Rectangle 3"/>
          <p:cNvSpPr>
            <a:spLocks noChangeArrowheads="1"/>
          </p:cNvSpPr>
          <p:nvPr/>
        </p:nvSpPr>
        <p:spPr bwMode="auto">
          <a:xfrm>
            <a:off x="1285505" y="914401"/>
            <a:ext cx="7314210" cy="2452725"/>
          </a:xfrm>
          <a:prstGeom prst="rect">
            <a:avLst/>
          </a:prstGeom>
          <a:noFill/>
          <a:ln w="9525">
            <a:noFill/>
            <a:miter lim="800000"/>
            <a:headEnd/>
            <a:tailEnd/>
          </a:ln>
          <a:effectLst/>
        </p:spPr>
        <p:txBody>
          <a:bodyPr wrap="square" lIns="0" tIns="41022" rIns="82045" bIns="41022">
            <a:spAutoFit/>
          </a:bodyPr>
          <a:lstStyle/>
          <a:p>
            <a:pPr algn="l" defTabSz="912813">
              <a:lnSpc>
                <a:spcPct val="110000"/>
              </a:lnSpc>
              <a:spcBef>
                <a:spcPct val="0"/>
              </a:spcBef>
            </a:pPr>
            <a:r>
              <a:rPr lang="en-US" sz="3200" dirty="0" smtClean="0">
                <a:solidFill>
                  <a:schemeClr val="tx2"/>
                </a:solidFill>
              </a:rPr>
              <a:t>MARKETING ANALYTICS I</a:t>
            </a:r>
          </a:p>
          <a:p>
            <a:pPr algn="l" defTabSz="912813">
              <a:lnSpc>
                <a:spcPct val="110000"/>
              </a:lnSpc>
              <a:spcBef>
                <a:spcPct val="0"/>
              </a:spcBef>
            </a:pPr>
            <a:endParaRPr lang="en-US" sz="1200" dirty="0" smtClean="0">
              <a:solidFill>
                <a:schemeClr val="tx2"/>
              </a:solidFill>
            </a:endParaRPr>
          </a:p>
          <a:p>
            <a:pPr algn="l" defTabSz="912813">
              <a:lnSpc>
                <a:spcPct val="110000"/>
              </a:lnSpc>
              <a:spcBef>
                <a:spcPct val="0"/>
              </a:spcBef>
            </a:pPr>
            <a:r>
              <a:rPr lang="en-US" sz="3200" dirty="0" smtClean="0">
                <a:solidFill>
                  <a:schemeClr val="tx2"/>
                </a:solidFill>
              </a:rPr>
              <a:t>SESSION 11:</a:t>
            </a:r>
          </a:p>
          <a:p>
            <a:pPr algn="l" defTabSz="912813">
              <a:lnSpc>
                <a:spcPct val="110000"/>
              </a:lnSpc>
              <a:spcBef>
                <a:spcPct val="0"/>
              </a:spcBef>
            </a:pPr>
            <a:r>
              <a:rPr lang="en-US" sz="3200" dirty="0" smtClean="0">
                <a:solidFill>
                  <a:schemeClr val="tx2"/>
                </a:solidFill>
              </a:rPr>
              <a:t>SCORING MODELS FOR </a:t>
            </a:r>
          </a:p>
          <a:p>
            <a:pPr algn="l" defTabSz="912813">
              <a:lnSpc>
                <a:spcPct val="110000"/>
              </a:lnSpc>
              <a:spcBef>
                <a:spcPct val="0"/>
              </a:spcBef>
            </a:pPr>
            <a:r>
              <a:rPr lang="en-US" sz="3200" dirty="0" smtClean="0">
                <a:solidFill>
                  <a:schemeClr val="tx2"/>
                </a:solidFill>
              </a:rPr>
              <a:t>CUSTOMER ACQUISITION</a:t>
            </a:r>
            <a:endParaRPr lang="en-US" sz="3200" dirty="0">
              <a:solidFill>
                <a:schemeClr val="tx2"/>
              </a:solidFill>
            </a:endParaRPr>
          </a:p>
        </p:txBody>
      </p:sp>
      <p:sp>
        <p:nvSpPr>
          <p:cNvPr id="10" name="Rectangle 7"/>
          <p:cNvSpPr>
            <a:spLocks noChangeArrowheads="1"/>
          </p:cNvSpPr>
          <p:nvPr>
            <p:custDataLst>
              <p:tags r:id="rId1"/>
            </p:custDataLst>
          </p:nvPr>
        </p:nvSpPr>
        <p:spPr bwMode="auto">
          <a:xfrm>
            <a:off x="1284289" y="3800834"/>
            <a:ext cx="6100762" cy="1508105"/>
          </a:xfrm>
          <a:prstGeom prst="rect">
            <a:avLst/>
          </a:prstGeom>
          <a:noFill/>
          <a:ln w="9525">
            <a:noFill/>
            <a:miter lim="800000"/>
            <a:headEnd/>
            <a:tailEnd/>
          </a:ln>
          <a:effectLst/>
        </p:spPr>
        <p:txBody>
          <a:bodyPr lIns="0" tIns="0" rIns="0" bIns="0">
            <a:spAutoFit/>
          </a:bodyPr>
          <a:lstStyle/>
          <a:p>
            <a:pPr marL="342900" indent="-342900" algn="l" defTabSz="912813">
              <a:spcBef>
                <a:spcPct val="0"/>
              </a:spcBef>
              <a:buSzPct val="120000"/>
            </a:pPr>
            <a:endParaRPr lang="en-US" sz="2000" b="0" dirty="0"/>
          </a:p>
          <a:p>
            <a:pPr marL="342900" indent="-342900" algn="l" defTabSz="912813">
              <a:lnSpc>
                <a:spcPct val="130000"/>
              </a:lnSpc>
              <a:spcBef>
                <a:spcPct val="0"/>
              </a:spcBef>
              <a:buSzPct val="120000"/>
            </a:pPr>
            <a:r>
              <a:rPr lang="en-US" sz="2000" b="0" i="1" dirty="0" smtClean="0"/>
              <a:t>Professor </a:t>
            </a:r>
            <a:r>
              <a:rPr lang="en-US" sz="2000" b="0" i="1" dirty="0" err="1" smtClean="0"/>
              <a:t>Sonnier</a:t>
            </a:r>
            <a:endParaRPr lang="en-US" sz="2000" b="0" i="1" dirty="0" smtClean="0"/>
          </a:p>
          <a:p>
            <a:pPr marL="342900" indent="-342900" algn="l" defTabSz="912813">
              <a:lnSpc>
                <a:spcPct val="130000"/>
              </a:lnSpc>
              <a:spcBef>
                <a:spcPct val="0"/>
              </a:spcBef>
              <a:buSzPct val="120000"/>
            </a:pPr>
            <a:r>
              <a:rPr lang="en-US" sz="2000" b="0" i="1" dirty="0" smtClean="0"/>
              <a:t>Texas MSBA Program</a:t>
            </a:r>
          </a:p>
          <a:p>
            <a:pPr marL="342900" indent="-342900" algn="l" defTabSz="912813">
              <a:lnSpc>
                <a:spcPct val="130000"/>
              </a:lnSpc>
              <a:spcBef>
                <a:spcPct val="0"/>
              </a:spcBef>
              <a:buSzPct val="120000"/>
            </a:pPr>
            <a:r>
              <a:rPr lang="en-US" sz="2000" b="0" i="1" dirty="0" smtClean="0"/>
              <a:t>Fall </a:t>
            </a:r>
            <a:r>
              <a:rPr lang="en-US" sz="2000" b="0" i="1" dirty="0" smtClean="0"/>
              <a:t>2022</a:t>
            </a:r>
            <a:endParaRPr lang="en-US" sz="2000" b="0" i="1" dirty="0" smtClean="0"/>
          </a:p>
        </p:txBody>
      </p:sp>
    </p:spTree>
    <p:extLst>
      <p:ext uri="{BB962C8B-B14F-4D97-AF65-F5344CB8AC3E}">
        <p14:creationId xmlns:p14="http://schemas.microsoft.com/office/powerpoint/2010/main" val="1773814456"/>
      </p:ext>
    </p:extLst>
  </p:cSld>
  <p:clrMapOvr>
    <a:masterClrMapping/>
  </p:clrMapOvr>
  <p:transition>
    <p:zoom/>
    <p:sndAc>
      <p:end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9</a:t>
            </a:fld>
            <a:endParaRPr lang="en-US"/>
          </a:p>
        </p:txBody>
      </p:sp>
      <p:sp>
        <p:nvSpPr>
          <p:cNvPr id="5" name="Rectangle 4"/>
          <p:cNvSpPr>
            <a:spLocks noGrp="1" noChangeArrowheads="1"/>
          </p:cNvSpPr>
          <p:nvPr>
            <p:ph type="title"/>
          </p:nvPr>
        </p:nvSpPr>
        <p:spPr bwMode="gray">
          <a:xfrm>
            <a:off x="122238" y="192620"/>
            <a:ext cx="8793162" cy="292388"/>
          </a:xfrm>
        </p:spPr>
        <p:txBody>
          <a:bodyPr/>
          <a:lstStyle/>
          <a:p>
            <a:pPr eaLnBrk="1" hangingPunct="1"/>
            <a:r>
              <a:rPr lang="en-US" dirty="0" smtClean="0"/>
              <a:t>CUSTOMER ACQUISITION</a:t>
            </a:r>
          </a:p>
        </p:txBody>
      </p:sp>
      <p:sp>
        <p:nvSpPr>
          <p:cNvPr id="6" name="Rectangle 36"/>
          <p:cNvSpPr>
            <a:spLocks noChangeArrowheads="1"/>
          </p:cNvSpPr>
          <p:nvPr/>
        </p:nvSpPr>
        <p:spPr bwMode="auto">
          <a:xfrm>
            <a:off x="476250" y="57492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How to Proceed…</a:t>
            </a:r>
            <a:endParaRPr lang="en-US" sz="1800" i="1" dirty="0">
              <a:solidFill>
                <a:schemeClr val="tx2"/>
              </a:solidFill>
            </a:endParaRPr>
          </a:p>
        </p:txBody>
      </p:sp>
      <p:sp>
        <p:nvSpPr>
          <p:cNvPr id="7" name="TextBox 6"/>
          <p:cNvSpPr txBox="1"/>
          <p:nvPr/>
        </p:nvSpPr>
        <p:spPr>
          <a:xfrm>
            <a:off x="500743" y="1251485"/>
            <a:ext cx="6750957" cy="132343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You could buy 500,000 names and roll the dice</a:t>
            </a:r>
          </a:p>
          <a:p>
            <a:pPr marL="285750" indent="-285750" algn="l">
              <a:buFont typeface="Wingdings" panose="05000000000000000000" pitchFamily="2" charset="2"/>
              <a:buChar char="Ø"/>
            </a:pPr>
            <a:r>
              <a:rPr lang="en-US" dirty="0" smtClean="0">
                <a:solidFill>
                  <a:schemeClr val="tx2"/>
                </a:solidFill>
              </a:rPr>
              <a:t>You could buy a subset of names and conduct some tests</a:t>
            </a:r>
          </a:p>
          <a:p>
            <a:pPr marL="285750" indent="-285750" algn="l">
              <a:buFont typeface="Wingdings" panose="05000000000000000000" pitchFamily="2" charset="2"/>
              <a:buChar char="Ø"/>
            </a:pPr>
            <a:r>
              <a:rPr lang="en-US" dirty="0" smtClean="0">
                <a:solidFill>
                  <a:schemeClr val="tx2"/>
                </a:solidFill>
              </a:rPr>
              <a:t>The goal of the test would be to develop a scoring model you could use to score a larger list</a:t>
            </a:r>
          </a:p>
        </p:txBody>
      </p:sp>
      <p:pic>
        <p:nvPicPr>
          <p:cNvPr id="8" name="Picture 7"/>
          <p:cNvPicPr>
            <a:picLocks noChangeAspect="1"/>
          </p:cNvPicPr>
          <p:nvPr/>
        </p:nvPicPr>
        <p:blipFill rotWithShape="1">
          <a:blip r:embed="rId2"/>
          <a:srcRect l="24167" t="13598" r="25119" b="15079"/>
          <a:stretch/>
        </p:blipFill>
        <p:spPr>
          <a:xfrm>
            <a:off x="1817915" y="2849843"/>
            <a:ext cx="4637314" cy="3668487"/>
          </a:xfrm>
          <a:prstGeom prst="rect">
            <a:avLst/>
          </a:prstGeom>
        </p:spPr>
      </p:pic>
    </p:spTree>
    <p:extLst>
      <p:ext uri="{BB962C8B-B14F-4D97-AF65-F5344CB8AC3E}">
        <p14:creationId xmlns:p14="http://schemas.microsoft.com/office/powerpoint/2010/main" val="2372819586"/>
      </p:ext>
    </p:extLst>
  </p:cSld>
  <p:clrMapOvr>
    <a:masterClrMapping/>
  </p:clrMapOvr>
  <p:transition>
    <p:zoom/>
    <p:sndAc>
      <p:end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10</a:t>
            </a:fld>
            <a:endParaRPr lang="en-US"/>
          </a:p>
        </p:txBody>
      </p:sp>
      <p:pic>
        <p:nvPicPr>
          <p:cNvPr id="5" name="Picture 4"/>
          <p:cNvPicPr>
            <a:picLocks noChangeAspect="1"/>
          </p:cNvPicPr>
          <p:nvPr/>
        </p:nvPicPr>
        <p:blipFill>
          <a:blip r:embed="rId2"/>
          <a:stretch>
            <a:fillRect/>
          </a:stretch>
        </p:blipFill>
        <p:spPr>
          <a:xfrm>
            <a:off x="147638" y="1254000"/>
            <a:ext cx="8767762" cy="4449219"/>
          </a:xfrm>
          <a:prstGeom prst="rect">
            <a:avLst/>
          </a:prstGeom>
        </p:spPr>
      </p:pic>
      <p:sp>
        <p:nvSpPr>
          <p:cNvPr id="6" name="Rectangle 4"/>
          <p:cNvSpPr>
            <a:spLocks noGrp="1" noChangeArrowheads="1"/>
          </p:cNvSpPr>
          <p:nvPr>
            <p:ph type="title"/>
          </p:nvPr>
        </p:nvSpPr>
        <p:spPr bwMode="gray">
          <a:xfrm>
            <a:off x="122238" y="186928"/>
            <a:ext cx="8793162" cy="292388"/>
          </a:xfrm>
        </p:spPr>
        <p:txBody>
          <a:bodyPr/>
          <a:lstStyle/>
          <a:p>
            <a:pPr eaLnBrk="1" hangingPunct="1"/>
            <a:r>
              <a:rPr lang="en-US" dirty="0" smtClean="0"/>
              <a:t>CUSTOMER ACQUISITION</a:t>
            </a:r>
          </a:p>
        </p:txBody>
      </p:sp>
      <p:sp>
        <p:nvSpPr>
          <p:cNvPr id="7" name="Rectangle 36"/>
          <p:cNvSpPr>
            <a:spLocks noChangeArrowheads="1"/>
          </p:cNvSpPr>
          <p:nvPr/>
        </p:nvSpPr>
        <p:spPr bwMode="auto">
          <a:xfrm>
            <a:off x="476250" y="666641"/>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Model Based List Scoring</a:t>
            </a:r>
            <a:endParaRPr lang="en-US" sz="1800" i="1" dirty="0">
              <a:solidFill>
                <a:schemeClr val="tx2"/>
              </a:solidFill>
            </a:endParaRPr>
          </a:p>
        </p:txBody>
      </p:sp>
    </p:spTree>
    <p:extLst>
      <p:ext uri="{BB962C8B-B14F-4D97-AF65-F5344CB8AC3E}">
        <p14:creationId xmlns:p14="http://schemas.microsoft.com/office/powerpoint/2010/main" val="683347508"/>
      </p:ext>
    </p:extLst>
  </p:cSld>
  <p:clrMapOvr>
    <a:masterClrMapping/>
  </p:clrMapOvr>
  <p:transition>
    <p:zoom/>
    <p:sndAc>
      <p:end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86C5123-99EE-4C46-A721-EC5E711C68C7}" type="slidenum">
              <a:rPr lang="en-US"/>
              <a:pPr/>
              <a:t>11</a:t>
            </a:fld>
            <a:endParaRPr lang="en-US"/>
          </a:p>
        </p:txBody>
      </p:sp>
      <p:sp>
        <p:nvSpPr>
          <p:cNvPr id="1396738" name="Rectangle 2"/>
          <p:cNvSpPr>
            <a:spLocks noChangeArrowheads="1"/>
          </p:cNvSpPr>
          <p:nvPr/>
        </p:nvSpPr>
        <p:spPr bwMode="auto">
          <a:xfrm>
            <a:off x="1851089" y="1796142"/>
            <a:ext cx="7018337" cy="3265715"/>
          </a:xfrm>
          <a:prstGeom prst="rect">
            <a:avLst/>
          </a:prstGeom>
          <a:solidFill>
            <a:schemeClr val="accent1"/>
          </a:solidFill>
          <a:ln w="9525">
            <a:noFill/>
            <a:miter lim="800000"/>
            <a:headEnd/>
            <a:tailEnd/>
          </a:ln>
          <a:effectLst/>
        </p:spPr>
        <p:txBody>
          <a:bodyPr wrap="none" anchor="ctr"/>
          <a:lstStyle/>
          <a:p>
            <a:endParaRPr lang="en-US"/>
          </a:p>
        </p:txBody>
      </p:sp>
      <p:sp>
        <p:nvSpPr>
          <p:cNvPr id="1396740" name="Rectangle 4"/>
          <p:cNvSpPr>
            <a:spLocks noChangeArrowheads="1"/>
          </p:cNvSpPr>
          <p:nvPr/>
        </p:nvSpPr>
        <p:spPr bwMode="auto">
          <a:xfrm>
            <a:off x="52388" y="2432622"/>
            <a:ext cx="1941512" cy="2049462"/>
          </a:xfrm>
          <a:prstGeom prst="rect">
            <a:avLst/>
          </a:prstGeom>
          <a:solidFill>
            <a:schemeClr val="folHlink"/>
          </a:solidFill>
          <a:ln w="9525">
            <a:noFill/>
            <a:miter lim="800000"/>
            <a:headEnd/>
            <a:tailEnd/>
          </a:ln>
          <a:effectLst/>
        </p:spPr>
        <p:txBody>
          <a:bodyPr wrap="none" lIns="93286" tIns="46643" rIns="93286" bIns="46643" anchor="ctr"/>
          <a:lstStyle/>
          <a:p>
            <a:pPr defTabSz="933450">
              <a:spcBef>
                <a:spcPct val="0"/>
              </a:spcBef>
            </a:pPr>
            <a:endParaRPr lang="de-DE" sz="12200" b="0">
              <a:solidFill>
                <a:schemeClr val="bg1"/>
              </a:solidFill>
              <a:latin typeface="Arial Black" pitchFamily="34" charset="0"/>
            </a:endParaRPr>
          </a:p>
        </p:txBody>
      </p:sp>
      <p:sp>
        <p:nvSpPr>
          <p:cNvPr id="1396743" name="Text Box 7"/>
          <p:cNvSpPr txBox="1">
            <a:spLocks noChangeArrowheads="1"/>
          </p:cNvSpPr>
          <p:nvPr/>
        </p:nvSpPr>
        <p:spPr bwMode="auto">
          <a:xfrm>
            <a:off x="176276" y="2843022"/>
            <a:ext cx="1674813" cy="832871"/>
          </a:xfrm>
          <a:prstGeom prst="rect">
            <a:avLst/>
          </a:prstGeom>
          <a:noFill/>
          <a:ln w="9525" algn="ctr">
            <a:noFill/>
            <a:miter lim="800000"/>
            <a:headEnd/>
            <a:tailEnd/>
          </a:ln>
          <a:effectLst/>
        </p:spPr>
        <p:txBody>
          <a:bodyPr lIns="93296" tIns="46648" rIns="93296" bIns="46648">
            <a:spAutoFit/>
          </a:bodyPr>
          <a:lstStyle/>
          <a:p>
            <a:pPr defTabSz="933450"/>
            <a:r>
              <a:rPr lang="en-US" sz="2400" dirty="0" smtClean="0">
                <a:solidFill>
                  <a:schemeClr val="bg1"/>
                </a:solidFill>
              </a:rPr>
              <a:t>List Scoring</a:t>
            </a:r>
          </a:p>
        </p:txBody>
      </p:sp>
      <p:sp>
        <p:nvSpPr>
          <p:cNvPr id="1396741" name="Rectangle 5"/>
          <p:cNvSpPr>
            <a:spLocks noGrp="1" noChangeArrowheads="1"/>
          </p:cNvSpPr>
          <p:nvPr>
            <p:ph type="body" idx="1"/>
          </p:nvPr>
        </p:nvSpPr>
        <p:spPr>
          <a:xfrm>
            <a:off x="2180463" y="2480162"/>
            <a:ext cx="6502400" cy="2477601"/>
          </a:xfrm>
          <a:noFill/>
          <a:ln/>
        </p:spPr>
        <p:txBody>
          <a:bodyPr/>
          <a:lstStyle/>
          <a:p>
            <a:r>
              <a:rPr lang="en-US" sz="1700" b="1" i="1" dirty="0" smtClean="0">
                <a:solidFill>
                  <a:schemeClr val="tx2"/>
                </a:solidFill>
              </a:rPr>
              <a:t>1.</a:t>
            </a:r>
            <a:r>
              <a:rPr lang="en-US" sz="1700" dirty="0" smtClean="0">
                <a:solidFill>
                  <a:schemeClr val="tx2"/>
                </a:solidFill>
              </a:rPr>
              <a:t> Obtain a </a:t>
            </a:r>
            <a:r>
              <a:rPr lang="en-US" sz="1700" b="1" dirty="0" smtClean="0">
                <a:solidFill>
                  <a:schemeClr val="tx2"/>
                </a:solidFill>
              </a:rPr>
              <a:t>list</a:t>
            </a:r>
            <a:r>
              <a:rPr lang="en-US" sz="1700" dirty="0" smtClean="0">
                <a:solidFill>
                  <a:schemeClr val="tx2"/>
                </a:solidFill>
              </a:rPr>
              <a:t> of prospects to test (</a:t>
            </a:r>
            <a:r>
              <a:rPr lang="en-US" sz="1700" i="1" dirty="0" smtClean="0">
                <a:solidFill>
                  <a:schemeClr val="tx2"/>
                </a:solidFill>
              </a:rPr>
              <a:t>N=500 in our example here</a:t>
            </a:r>
            <a:r>
              <a:rPr lang="en-US" sz="1700" dirty="0" smtClean="0">
                <a:solidFill>
                  <a:schemeClr val="tx2"/>
                </a:solidFill>
              </a:rPr>
              <a:t>)</a:t>
            </a:r>
          </a:p>
          <a:p>
            <a:endParaRPr lang="en-US" sz="1700" dirty="0" smtClean="0">
              <a:solidFill>
                <a:schemeClr val="tx2"/>
              </a:solidFill>
            </a:endParaRPr>
          </a:p>
          <a:p>
            <a:pPr>
              <a:tabLst>
                <a:tab pos="282575" algn="l"/>
              </a:tabLst>
            </a:pPr>
            <a:r>
              <a:rPr lang="en-US" sz="1700" b="1" i="1" dirty="0" smtClean="0">
                <a:solidFill>
                  <a:schemeClr val="tx2"/>
                </a:solidFill>
              </a:rPr>
              <a:t>2.</a:t>
            </a:r>
            <a:r>
              <a:rPr lang="en-US" sz="1700" dirty="0" smtClean="0">
                <a:solidFill>
                  <a:schemeClr val="tx2"/>
                </a:solidFill>
              </a:rPr>
              <a:t> “</a:t>
            </a:r>
            <a:r>
              <a:rPr lang="en-US" sz="1700" b="1" dirty="0" smtClean="0">
                <a:solidFill>
                  <a:schemeClr val="tx2"/>
                </a:solidFill>
              </a:rPr>
              <a:t>Populate</a:t>
            </a:r>
            <a:r>
              <a:rPr lang="en-US" sz="1700" dirty="0" smtClean="0">
                <a:solidFill>
                  <a:schemeClr val="tx2"/>
                </a:solidFill>
              </a:rPr>
              <a:t>” the list with some predictors (usually from      	list provider) </a:t>
            </a:r>
          </a:p>
          <a:p>
            <a:pPr lvl="3"/>
            <a:r>
              <a:rPr lang="en-US" sz="1700" dirty="0" smtClean="0">
                <a:solidFill>
                  <a:schemeClr val="tx2"/>
                </a:solidFill>
              </a:rPr>
              <a:t>Demographics</a:t>
            </a:r>
          </a:p>
          <a:p>
            <a:pPr lvl="3"/>
            <a:r>
              <a:rPr lang="en-US" sz="1700" dirty="0" smtClean="0">
                <a:solidFill>
                  <a:schemeClr val="tx2"/>
                </a:solidFill>
              </a:rPr>
              <a:t>Buying index scores which index prospects in terms of category or segment interest </a:t>
            </a:r>
            <a:r>
              <a:rPr lang="en-US" sz="1700" dirty="0" smtClean="0">
                <a:solidFill>
                  <a:schemeClr val="tx2"/>
                </a:solidFill>
              </a:rPr>
              <a:t>(coffee, </a:t>
            </a:r>
            <a:r>
              <a:rPr lang="en-US" sz="1700" dirty="0" smtClean="0">
                <a:solidFill>
                  <a:schemeClr val="tx2"/>
                </a:solidFill>
              </a:rPr>
              <a:t>eco-friendly products, etc.)</a:t>
            </a:r>
          </a:p>
          <a:p>
            <a:pPr marL="228600" indent="-228600"/>
            <a:endParaRPr lang="en-US" sz="800" dirty="0" smtClean="0">
              <a:solidFill>
                <a:schemeClr val="tx2"/>
              </a:solidFill>
            </a:endParaRPr>
          </a:p>
          <a:p>
            <a:endParaRPr lang="en-US" sz="1700" dirty="0" smtClean="0">
              <a:solidFill>
                <a:schemeClr val="tx2"/>
              </a:solidFill>
            </a:endParaRPr>
          </a:p>
        </p:txBody>
      </p:sp>
      <p:sp>
        <p:nvSpPr>
          <p:cNvPr id="10" name="Rectangle 4"/>
          <p:cNvSpPr>
            <a:spLocks noGrp="1" noChangeArrowheads="1"/>
          </p:cNvSpPr>
          <p:nvPr>
            <p:ph type="title"/>
          </p:nvPr>
        </p:nvSpPr>
        <p:spPr bwMode="gray">
          <a:xfrm>
            <a:off x="122238" y="186928"/>
            <a:ext cx="8793162" cy="292388"/>
          </a:xfrm>
        </p:spPr>
        <p:txBody>
          <a:bodyPr/>
          <a:lstStyle/>
          <a:p>
            <a:pPr eaLnBrk="1" hangingPunct="1"/>
            <a:r>
              <a:rPr lang="en-US" dirty="0" smtClean="0"/>
              <a:t>CUSTOMER ACQUISITION</a:t>
            </a:r>
          </a:p>
        </p:txBody>
      </p:sp>
      <p:sp>
        <p:nvSpPr>
          <p:cNvPr id="11" name="Rectangle 36"/>
          <p:cNvSpPr>
            <a:spLocks noChangeArrowheads="1"/>
          </p:cNvSpPr>
          <p:nvPr/>
        </p:nvSpPr>
        <p:spPr bwMode="auto">
          <a:xfrm>
            <a:off x="476250" y="666641"/>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Model Based List Scoring</a:t>
            </a:r>
            <a:endParaRPr lang="en-US" sz="1800" i="1" dirty="0">
              <a:solidFill>
                <a:schemeClr val="tx2"/>
              </a:solidFill>
            </a:endParaRPr>
          </a:p>
        </p:txBody>
      </p:sp>
    </p:spTree>
    <p:extLst>
      <p:ext uri="{BB962C8B-B14F-4D97-AF65-F5344CB8AC3E}">
        <p14:creationId xmlns:p14="http://schemas.microsoft.com/office/powerpoint/2010/main" val="3509506500"/>
      </p:ext>
    </p:extLst>
  </p:cSld>
  <p:clrMapOvr>
    <a:masterClrMapping/>
  </p:clrMapOvr>
  <p:transition>
    <p:zoom/>
    <p:sndAc>
      <p:end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86C5123-99EE-4C46-A721-EC5E711C68C7}" type="slidenum">
              <a:rPr lang="en-US"/>
              <a:pPr/>
              <a:t>12</a:t>
            </a:fld>
            <a:endParaRPr lang="en-US"/>
          </a:p>
        </p:txBody>
      </p:sp>
      <p:sp>
        <p:nvSpPr>
          <p:cNvPr id="1396738" name="Rectangle 2"/>
          <p:cNvSpPr>
            <a:spLocks noChangeArrowheads="1"/>
          </p:cNvSpPr>
          <p:nvPr/>
        </p:nvSpPr>
        <p:spPr bwMode="auto">
          <a:xfrm>
            <a:off x="1395664" y="1216470"/>
            <a:ext cx="7434012" cy="4827714"/>
          </a:xfrm>
          <a:prstGeom prst="rect">
            <a:avLst/>
          </a:prstGeom>
          <a:solidFill>
            <a:schemeClr val="accent1"/>
          </a:solidFill>
          <a:ln w="9525">
            <a:noFill/>
            <a:miter lim="800000"/>
            <a:headEnd/>
            <a:tailEnd/>
          </a:ln>
          <a:effectLst/>
        </p:spPr>
        <p:txBody>
          <a:bodyPr wrap="none" anchor="ctr"/>
          <a:lstStyle/>
          <a:p>
            <a:endParaRPr lang="en-US"/>
          </a:p>
        </p:txBody>
      </p:sp>
      <p:sp>
        <p:nvSpPr>
          <p:cNvPr id="1396740" name="Rectangle 4"/>
          <p:cNvSpPr>
            <a:spLocks noChangeArrowheads="1"/>
          </p:cNvSpPr>
          <p:nvPr/>
        </p:nvSpPr>
        <p:spPr bwMode="auto">
          <a:xfrm>
            <a:off x="52388" y="2432622"/>
            <a:ext cx="1941512" cy="2049462"/>
          </a:xfrm>
          <a:prstGeom prst="rect">
            <a:avLst/>
          </a:prstGeom>
          <a:solidFill>
            <a:schemeClr val="folHlink"/>
          </a:solidFill>
          <a:ln w="9525">
            <a:noFill/>
            <a:miter lim="800000"/>
            <a:headEnd/>
            <a:tailEnd/>
          </a:ln>
          <a:effectLst/>
        </p:spPr>
        <p:txBody>
          <a:bodyPr wrap="none" lIns="93286" tIns="46643" rIns="93286" bIns="46643" anchor="ctr"/>
          <a:lstStyle/>
          <a:p>
            <a:pPr defTabSz="933450">
              <a:spcBef>
                <a:spcPct val="0"/>
              </a:spcBef>
            </a:pPr>
            <a:endParaRPr lang="de-DE" sz="12200" b="0">
              <a:solidFill>
                <a:schemeClr val="bg1"/>
              </a:solidFill>
              <a:latin typeface="Arial Black" pitchFamily="34" charset="0"/>
            </a:endParaRPr>
          </a:p>
        </p:txBody>
      </p:sp>
      <p:sp>
        <p:nvSpPr>
          <p:cNvPr id="1396743" name="Text Box 7"/>
          <p:cNvSpPr txBox="1">
            <a:spLocks noChangeArrowheads="1"/>
          </p:cNvSpPr>
          <p:nvPr/>
        </p:nvSpPr>
        <p:spPr bwMode="auto">
          <a:xfrm>
            <a:off x="176276" y="2843022"/>
            <a:ext cx="1674813" cy="832871"/>
          </a:xfrm>
          <a:prstGeom prst="rect">
            <a:avLst/>
          </a:prstGeom>
          <a:noFill/>
          <a:ln w="9525" algn="ctr">
            <a:noFill/>
            <a:miter lim="800000"/>
            <a:headEnd/>
            <a:tailEnd/>
          </a:ln>
          <a:effectLst/>
        </p:spPr>
        <p:txBody>
          <a:bodyPr lIns="93296" tIns="46648" rIns="93296" bIns="46648">
            <a:spAutoFit/>
          </a:bodyPr>
          <a:lstStyle/>
          <a:p>
            <a:pPr defTabSz="933450"/>
            <a:r>
              <a:rPr lang="en-US" sz="2400" dirty="0" smtClean="0">
                <a:solidFill>
                  <a:schemeClr val="bg1"/>
                </a:solidFill>
              </a:rPr>
              <a:t>List Scoring</a:t>
            </a:r>
          </a:p>
        </p:txBody>
      </p:sp>
      <p:sp>
        <p:nvSpPr>
          <p:cNvPr id="10" name="Rectangle 9"/>
          <p:cNvSpPr/>
          <p:nvPr/>
        </p:nvSpPr>
        <p:spPr bwMode="auto">
          <a:xfrm>
            <a:off x="1653540" y="1399686"/>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96741" name="Rectangle 5"/>
          <p:cNvSpPr>
            <a:spLocks noGrp="1" noChangeArrowheads="1"/>
          </p:cNvSpPr>
          <p:nvPr>
            <p:ph type="body" idx="1"/>
          </p:nvPr>
        </p:nvSpPr>
        <p:spPr>
          <a:xfrm>
            <a:off x="1757437" y="1482495"/>
            <a:ext cx="7072239" cy="3621504"/>
          </a:xfrm>
          <a:noFill/>
          <a:ln/>
        </p:spPr>
        <p:txBody>
          <a:bodyPr/>
          <a:lstStyle/>
          <a:p>
            <a:r>
              <a:rPr lang="en-US" sz="1700" b="1" dirty="0" smtClean="0">
                <a:solidFill>
                  <a:schemeClr val="tx2"/>
                </a:solidFill>
              </a:rPr>
              <a:t>  Populate </a:t>
            </a:r>
            <a:r>
              <a:rPr lang="en-US" sz="1700" b="1" dirty="0" smtClean="0">
                <a:solidFill>
                  <a:schemeClr val="tx2"/>
                </a:solidFill>
              </a:rPr>
              <a:t>the list with predictors </a:t>
            </a:r>
            <a:endParaRPr lang="en-US" sz="1700" dirty="0" smtClean="0">
              <a:solidFill>
                <a:schemeClr val="tx2"/>
              </a:solidFill>
            </a:endParaRPr>
          </a:p>
          <a:p>
            <a:endParaRPr lang="en-US" sz="1000" dirty="0" smtClean="0">
              <a:solidFill>
                <a:schemeClr val="tx2"/>
              </a:solidFill>
            </a:endParaRPr>
          </a:p>
          <a:p>
            <a:pPr marL="457200" indent="-223838">
              <a:lnSpc>
                <a:spcPts val="2500"/>
              </a:lnSpc>
              <a:buFont typeface="Arial" pitchFamily="34" charset="0"/>
              <a:buChar char="•"/>
            </a:pPr>
            <a:r>
              <a:rPr lang="en-US" sz="1700" dirty="0" smtClean="0">
                <a:solidFill>
                  <a:schemeClr val="tx2"/>
                </a:solidFill>
              </a:rPr>
              <a:t>We purchase data on three variables:</a:t>
            </a:r>
          </a:p>
          <a:p>
            <a:pPr marL="569913" indent="-173038">
              <a:lnSpc>
                <a:spcPts val="2500"/>
              </a:lnSpc>
              <a:buSzPct val="100000"/>
              <a:buFont typeface="Arial" pitchFamily="34" charset="0"/>
              <a:buChar char="–"/>
            </a:pPr>
            <a:r>
              <a:rPr lang="en-US" sz="1700" i="1" dirty="0" smtClean="0">
                <a:solidFill>
                  <a:schemeClr val="tx2"/>
                </a:solidFill>
              </a:rPr>
              <a:t>x</a:t>
            </a:r>
            <a:r>
              <a:rPr lang="en-US" sz="1700" i="1" baseline="-25000" dirty="0" smtClean="0">
                <a:solidFill>
                  <a:schemeClr val="tx2"/>
                </a:solidFill>
              </a:rPr>
              <a:t>1</a:t>
            </a:r>
            <a:r>
              <a:rPr lang="en-US" sz="1700" i="1" dirty="0" smtClean="0">
                <a:solidFill>
                  <a:schemeClr val="tx2"/>
                </a:solidFill>
              </a:rPr>
              <a:t>:  binary education indicator (college or more=1) </a:t>
            </a:r>
          </a:p>
          <a:p>
            <a:pPr marL="569913" indent="-173038">
              <a:lnSpc>
                <a:spcPts val="2500"/>
              </a:lnSpc>
              <a:buSzPct val="100000"/>
              <a:buFont typeface="Arial" pitchFamily="34" charset="0"/>
              <a:buChar char="–"/>
            </a:pPr>
            <a:r>
              <a:rPr lang="en-US" sz="1700" i="1" dirty="0" smtClean="0">
                <a:solidFill>
                  <a:schemeClr val="tx2"/>
                </a:solidFill>
              </a:rPr>
              <a:t>x</a:t>
            </a:r>
            <a:r>
              <a:rPr lang="en-US" sz="1700" i="1" baseline="-25000" dirty="0" smtClean="0">
                <a:solidFill>
                  <a:schemeClr val="tx2"/>
                </a:solidFill>
              </a:rPr>
              <a:t>2</a:t>
            </a:r>
            <a:r>
              <a:rPr lang="en-US" sz="1700" i="1" dirty="0" smtClean="0">
                <a:solidFill>
                  <a:schemeClr val="tx2"/>
                </a:solidFill>
              </a:rPr>
              <a:t>: buying index 1 (index measures </a:t>
            </a:r>
            <a:r>
              <a:rPr lang="en-US" sz="1700" i="1" dirty="0" smtClean="0">
                <a:solidFill>
                  <a:schemeClr val="tx2"/>
                </a:solidFill>
              </a:rPr>
              <a:t>coffee purchase interest)</a:t>
            </a:r>
            <a:endParaRPr lang="en-US" sz="1700" i="1" dirty="0" smtClean="0">
              <a:solidFill>
                <a:schemeClr val="tx2"/>
              </a:solidFill>
            </a:endParaRPr>
          </a:p>
          <a:p>
            <a:pPr marL="569913" indent="-173038">
              <a:lnSpc>
                <a:spcPts val="2500"/>
              </a:lnSpc>
              <a:buSzPct val="100000"/>
              <a:buFont typeface="Arial" pitchFamily="34" charset="0"/>
              <a:buChar char="–"/>
            </a:pPr>
            <a:r>
              <a:rPr lang="en-US" sz="1700" i="1" dirty="0" smtClean="0">
                <a:solidFill>
                  <a:schemeClr val="tx2"/>
                </a:solidFill>
              </a:rPr>
              <a:t>x</a:t>
            </a:r>
            <a:r>
              <a:rPr lang="en-US" sz="1700" i="1" baseline="-25000" dirty="0" smtClean="0">
                <a:solidFill>
                  <a:schemeClr val="tx2"/>
                </a:solidFill>
              </a:rPr>
              <a:t>3</a:t>
            </a:r>
            <a:r>
              <a:rPr lang="en-US" sz="1700" i="1" dirty="0" smtClean="0">
                <a:solidFill>
                  <a:schemeClr val="tx2"/>
                </a:solidFill>
              </a:rPr>
              <a:t>: buying index 2 (index measures </a:t>
            </a:r>
            <a:r>
              <a:rPr lang="en-US" sz="1700" i="1" dirty="0" smtClean="0">
                <a:solidFill>
                  <a:schemeClr val="tx2"/>
                </a:solidFill>
              </a:rPr>
              <a:t>eco friendly purchase</a:t>
            </a:r>
            <a:r>
              <a:rPr lang="en-US" sz="1700" i="1" dirty="0" smtClean="0">
                <a:solidFill>
                  <a:schemeClr val="tx2"/>
                </a:solidFill>
              </a:rPr>
              <a:t> </a:t>
            </a:r>
            <a:r>
              <a:rPr lang="en-US" sz="1700" i="1" dirty="0" smtClean="0">
                <a:solidFill>
                  <a:schemeClr val="tx2"/>
                </a:solidFill>
              </a:rPr>
              <a:t>interest)</a:t>
            </a: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p:txBody>
      </p:sp>
      <p:pic>
        <p:nvPicPr>
          <p:cNvPr id="102403" name="Picture 3"/>
          <p:cNvPicPr>
            <a:picLocks noChangeAspect="1" noChangeArrowheads="1"/>
          </p:cNvPicPr>
          <p:nvPr/>
        </p:nvPicPr>
        <p:blipFill rotWithShape="1">
          <a:blip r:embed="rId3"/>
          <a:srcRect l="50131" r="29817"/>
          <a:stretch/>
        </p:blipFill>
        <p:spPr bwMode="auto">
          <a:xfrm>
            <a:off x="6458097" y="3557772"/>
            <a:ext cx="1284855" cy="1911096"/>
          </a:xfrm>
          <a:prstGeom prst="rect">
            <a:avLst/>
          </a:prstGeom>
          <a:noFill/>
          <a:ln w="9525">
            <a:noFill/>
            <a:miter lim="800000"/>
            <a:headEnd/>
            <a:tailEnd/>
          </a:ln>
          <a:effectLst/>
        </p:spPr>
      </p:pic>
      <p:sp>
        <p:nvSpPr>
          <p:cNvPr id="12" name="Rectangle 4"/>
          <p:cNvSpPr>
            <a:spLocks noGrp="1" noChangeArrowheads="1"/>
          </p:cNvSpPr>
          <p:nvPr>
            <p:ph type="title"/>
          </p:nvPr>
        </p:nvSpPr>
        <p:spPr bwMode="gray">
          <a:xfrm>
            <a:off x="122238" y="186928"/>
            <a:ext cx="8793162" cy="292388"/>
          </a:xfrm>
        </p:spPr>
        <p:txBody>
          <a:bodyPr/>
          <a:lstStyle/>
          <a:p>
            <a:pPr eaLnBrk="1" hangingPunct="1"/>
            <a:r>
              <a:rPr lang="en-US" dirty="0" smtClean="0"/>
              <a:t>CUSTOMER ACQUISITION</a:t>
            </a:r>
          </a:p>
        </p:txBody>
      </p:sp>
      <p:sp>
        <p:nvSpPr>
          <p:cNvPr id="13" name="Rectangle 36"/>
          <p:cNvSpPr>
            <a:spLocks noChangeArrowheads="1"/>
          </p:cNvSpPr>
          <p:nvPr/>
        </p:nvSpPr>
        <p:spPr bwMode="auto">
          <a:xfrm>
            <a:off x="476250" y="666641"/>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Model Based List Scoring</a:t>
            </a:r>
            <a:endParaRPr lang="en-US" sz="1800" i="1" dirty="0">
              <a:solidFill>
                <a:schemeClr val="tx2"/>
              </a:solidFill>
            </a:endParaRPr>
          </a:p>
        </p:txBody>
      </p:sp>
      <p:pic>
        <p:nvPicPr>
          <p:cNvPr id="15" name="Picture 3"/>
          <p:cNvPicPr>
            <a:picLocks noChangeAspect="1" noChangeArrowheads="1"/>
          </p:cNvPicPr>
          <p:nvPr/>
        </p:nvPicPr>
        <p:blipFill rotWithShape="1">
          <a:blip r:embed="rId3"/>
          <a:srcRect r="81636"/>
          <a:stretch/>
        </p:blipFill>
        <p:spPr bwMode="auto">
          <a:xfrm>
            <a:off x="2535375" y="3557772"/>
            <a:ext cx="1176654" cy="1911096"/>
          </a:xfrm>
          <a:prstGeom prst="rect">
            <a:avLst/>
          </a:prstGeom>
          <a:noFill/>
          <a:ln w="9525">
            <a:noFill/>
            <a:miter lim="800000"/>
            <a:headEnd/>
            <a:tailEnd/>
          </a:ln>
          <a:effectLst/>
        </p:spPr>
      </p:pic>
      <p:pic>
        <p:nvPicPr>
          <p:cNvPr id="16" name="Picture 3"/>
          <p:cNvPicPr>
            <a:picLocks noChangeAspect="1" noChangeArrowheads="1"/>
          </p:cNvPicPr>
          <p:nvPr/>
        </p:nvPicPr>
        <p:blipFill rotWithShape="1">
          <a:blip r:embed="rId3"/>
          <a:srcRect l="25111" r="55567"/>
          <a:stretch/>
        </p:blipFill>
        <p:spPr bwMode="auto">
          <a:xfrm>
            <a:off x="4466012" y="3564495"/>
            <a:ext cx="1238102" cy="1911096"/>
          </a:xfrm>
          <a:prstGeom prst="rect">
            <a:avLst/>
          </a:prstGeom>
          <a:noFill/>
          <a:ln w="9525">
            <a:noFill/>
            <a:miter lim="800000"/>
            <a:headEnd/>
            <a:tailEnd/>
          </a:ln>
          <a:effectLst/>
        </p:spPr>
      </p:pic>
    </p:spTree>
    <p:extLst>
      <p:ext uri="{BB962C8B-B14F-4D97-AF65-F5344CB8AC3E}">
        <p14:creationId xmlns:p14="http://schemas.microsoft.com/office/powerpoint/2010/main" val="2170267796"/>
      </p:ext>
    </p:extLst>
  </p:cSld>
  <p:clrMapOvr>
    <a:masterClrMapping/>
  </p:clrMapOvr>
  <p:transition>
    <p:zoom/>
    <p:sndAc>
      <p:end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86C5123-99EE-4C46-A721-EC5E711C68C7}" type="slidenum">
              <a:rPr lang="en-US"/>
              <a:pPr/>
              <a:t>13</a:t>
            </a:fld>
            <a:endParaRPr lang="en-US"/>
          </a:p>
        </p:txBody>
      </p:sp>
      <p:sp>
        <p:nvSpPr>
          <p:cNvPr id="1396738" name="Rectangle 2"/>
          <p:cNvSpPr>
            <a:spLocks noChangeArrowheads="1"/>
          </p:cNvSpPr>
          <p:nvPr/>
        </p:nvSpPr>
        <p:spPr bwMode="auto">
          <a:xfrm>
            <a:off x="1811338" y="1216470"/>
            <a:ext cx="7018337" cy="4827714"/>
          </a:xfrm>
          <a:prstGeom prst="rect">
            <a:avLst/>
          </a:prstGeom>
          <a:solidFill>
            <a:schemeClr val="accent1"/>
          </a:solidFill>
          <a:ln w="9525">
            <a:noFill/>
            <a:miter lim="800000"/>
            <a:headEnd/>
            <a:tailEnd/>
          </a:ln>
          <a:effectLst/>
        </p:spPr>
        <p:txBody>
          <a:bodyPr wrap="none" anchor="ctr"/>
          <a:lstStyle/>
          <a:p>
            <a:endParaRPr lang="en-US"/>
          </a:p>
        </p:txBody>
      </p:sp>
      <p:sp>
        <p:nvSpPr>
          <p:cNvPr id="1396740" name="Rectangle 4"/>
          <p:cNvSpPr>
            <a:spLocks noChangeArrowheads="1"/>
          </p:cNvSpPr>
          <p:nvPr/>
        </p:nvSpPr>
        <p:spPr bwMode="auto">
          <a:xfrm>
            <a:off x="52388" y="2432622"/>
            <a:ext cx="1941512" cy="2049462"/>
          </a:xfrm>
          <a:prstGeom prst="rect">
            <a:avLst/>
          </a:prstGeom>
          <a:solidFill>
            <a:schemeClr val="folHlink"/>
          </a:solidFill>
          <a:ln w="9525">
            <a:noFill/>
            <a:miter lim="800000"/>
            <a:headEnd/>
            <a:tailEnd/>
          </a:ln>
          <a:effectLst/>
        </p:spPr>
        <p:txBody>
          <a:bodyPr wrap="none" lIns="93286" tIns="46643" rIns="93286" bIns="46643" anchor="ctr"/>
          <a:lstStyle/>
          <a:p>
            <a:pPr defTabSz="933450">
              <a:spcBef>
                <a:spcPct val="0"/>
              </a:spcBef>
            </a:pPr>
            <a:endParaRPr lang="de-DE" sz="12200" b="0">
              <a:solidFill>
                <a:schemeClr val="bg1"/>
              </a:solidFill>
              <a:latin typeface="Arial Black" pitchFamily="34" charset="0"/>
            </a:endParaRPr>
          </a:p>
        </p:txBody>
      </p:sp>
      <p:sp>
        <p:nvSpPr>
          <p:cNvPr id="1396743" name="Text Box 7"/>
          <p:cNvSpPr txBox="1">
            <a:spLocks noChangeArrowheads="1"/>
          </p:cNvSpPr>
          <p:nvPr/>
        </p:nvSpPr>
        <p:spPr bwMode="auto">
          <a:xfrm>
            <a:off x="176276" y="2843022"/>
            <a:ext cx="1674813" cy="832871"/>
          </a:xfrm>
          <a:prstGeom prst="rect">
            <a:avLst/>
          </a:prstGeom>
          <a:noFill/>
          <a:ln w="9525" algn="ctr">
            <a:noFill/>
            <a:miter lim="800000"/>
            <a:headEnd/>
            <a:tailEnd/>
          </a:ln>
          <a:effectLst/>
        </p:spPr>
        <p:txBody>
          <a:bodyPr lIns="93296" tIns="46648" rIns="93296" bIns="46648">
            <a:spAutoFit/>
          </a:bodyPr>
          <a:lstStyle/>
          <a:p>
            <a:pPr defTabSz="933450"/>
            <a:r>
              <a:rPr lang="en-US" sz="2400" dirty="0" smtClean="0">
                <a:solidFill>
                  <a:schemeClr val="bg1"/>
                </a:solidFill>
              </a:rPr>
              <a:t>List Scoring</a:t>
            </a:r>
          </a:p>
        </p:txBody>
      </p:sp>
      <p:sp>
        <p:nvSpPr>
          <p:cNvPr id="10" name="Rectangle 9"/>
          <p:cNvSpPr/>
          <p:nvPr/>
        </p:nvSpPr>
        <p:spPr bwMode="auto">
          <a:xfrm>
            <a:off x="2121408" y="139903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96741" name="Rectangle 5"/>
          <p:cNvSpPr>
            <a:spLocks noGrp="1" noChangeArrowheads="1"/>
          </p:cNvSpPr>
          <p:nvPr>
            <p:ph type="body" idx="1"/>
          </p:nvPr>
        </p:nvSpPr>
        <p:spPr>
          <a:xfrm>
            <a:off x="2236788" y="1476820"/>
            <a:ext cx="6502400" cy="3300904"/>
          </a:xfrm>
          <a:noFill/>
          <a:ln/>
        </p:spPr>
        <p:txBody>
          <a:bodyPr/>
          <a:lstStyle/>
          <a:p>
            <a:r>
              <a:rPr lang="en-US" sz="1700" b="1" i="1" dirty="0">
                <a:solidFill>
                  <a:schemeClr val="tx2"/>
                </a:solidFill>
              </a:rPr>
              <a:t>3</a:t>
            </a:r>
            <a:r>
              <a:rPr lang="en-US" sz="1700" b="1" i="1" dirty="0" smtClean="0">
                <a:solidFill>
                  <a:schemeClr val="tx2"/>
                </a:solidFill>
              </a:rPr>
              <a:t>.</a:t>
            </a:r>
            <a:r>
              <a:rPr lang="en-US" sz="1700" dirty="0" smtClean="0">
                <a:solidFill>
                  <a:schemeClr val="tx2"/>
                </a:solidFill>
              </a:rPr>
              <a:t> </a:t>
            </a:r>
            <a:r>
              <a:rPr lang="en-US" sz="1700" b="1" dirty="0" smtClean="0">
                <a:solidFill>
                  <a:schemeClr val="tx2"/>
                </a:solidFill>
              </a:rPr>
              <a:t>Measure responses </a:t>
            </a:r>
            <a:r>
              <a:rPr lang="en-US" sz="1700" dirty="0" smtClean="0">
                <a:solidFill>
                  <a:schemeClr val="tx2"/>
                </a:solidFill>
              </a:rPr>
              <a:t>of all customers</a:t>
            </a:r>
          </a:p>
          <a:p>
            <a:endParaRPr lang="en-US" sz="1000" dirty="0" smtClean="0">
              <a:solidFill>
                <a:schemeClr val="tx2"/>
              </a:solidFill>
            </a:endParaRPr>
          </a:p>
          <a:p>
            <a:pPr marL="457200" indent="-223838">
              <a:lnSpc>
                <a:spcPts val="2500"/>
              </a:lnSpc>
              <a:buFont typeface="Arial" pitchFamily="34" charset="0"/>
              <a:buChar char="•"/>
            </a:pPr>
            <a:r>
              <a:rPr lang="en-US" sz="1700" dirty="0" smtClean="0">
                <a:solidFill>
                  <a:schemeClr val="tx2"/>
                </a:solidFill>
              </a:rPr>
              <a:t>Run an experiment (i.e., direct mail subscription offer)</a:t>
            </a:r>
            <a:endParaRPr lang="en-US" sz="1700" i="1" dirty="0" smtClean="0">
              <a:solidFill>
                <a:schemeClr val="tx2"/>
              </a:solidFill>
            </a:endParaRPr>
          </a:p>
          <a:p>
            <a:pPr marL="396875" indent="-163513">
              <a:lnSpc>
                <a:spcPts val="2500"/>
              </a:lnSpc>
              <a:buFont typeface="Arial" pitchFamily="34" charset="0"/>
              <a:buChar char="•"/>
            </a:pPr>
            <a:r>
              <a:rPr lang="en-US" sz="1700" i="1" dirty="0" smtClean="0">
                <a:solidFill>
                  <a:schemeClr val="tx2"/>
                </a:solidFill>
              </a:rPr>
              <a:t> y</a:t>
            </a:r>
            <a:r>
              <a:rPr lang="en-US" sz="1700" dirty="0" smtClean="0">
                <a:solidFill>
                  <a:schemeClr val="tx2"/>
                </a:solidFill>
              </a:rPr>
              <a:t> </a:t>
            </a:r>
            <a:r>
              <a:rPr lang="en-US" sz="1700" dirty="0">
                <a:solidFill>
                  <a:schemeClr val="tx2"/>
                </a:solidFill>
              </a:rPr>
              <a:t>is the </a:t>
            </a:r>
            <a:r>
              <a:rPr lang="en-US" sz="1700" b="1" dirty="0">
                <a:solidFill>
                  <a:schemeClr val="tx2"/>
                </a:solidFill>
              </a:rPr>
              <a:t>observed response </a:t>
            </a:r>
            <a:r>
              <a:rPr lang="en-US" sz="1700" dirty="0">
                <a:solidFill>
                  <a:schemeClr val="tx2"/>
                </a:solidFill>
              </a:rPr>
              <a:t>(0 = no, 1 = yes)</a:t>
            </a:r>
          </a:p>
          <a:p>
            <a:pPr marL="233362">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a:p>
            <a:pPr marL="284163">
              <a:lnSpc>
                <a:spcPts val="2500"/>
              </a:lnSpc>
            </a:pPr>
            <a:endParaRPr lang="en-US" sz="1700" dirty="0" smtClean="0">
              <a:solidFill>
                <a:schemeClr val="tx2"/>
              </a:solidFill>
            </a:endParaRPr>
          </a:p>
        </p:txBody>
      </p:sp>
      <p:pic>
        <p:nvPicPr>
          <p:cNvPr id="102403" name="Picture 3"/>
          <p:cNvPicPr>
            <a:picLocks noChangeAspect="1" noChangeArrowheads="1"/>
          </p:cNvPicPr>
          <p:nvPr/>
        </p:nvPicPr>
        <p:blipFill>
          <a:blip r:embed="rId3"/>
          <a:srcRect/>
          <a:stretch>
            <a:fillRect/>
          </a:stretch>
        </p:blipFill>
        <p:spPr bwMode="auto">
          <a:xfrm>
            <a:off x="2236788" y="2843022"/>
            <a:ext cx="6407464" cy="1911096"/>
          </a:xfrm>
          <a:prstGeom prst="rect">
            <a:avLst/>
          </a:prstGeom>
          <a:noFill/>
          <a:ln w="9525">
            <a:noFill/>
            <a:miter lim="800000"/>
            <a:headEnd/>
            <a:tailEnd/>
          </a:ln>
          <a:effectLst/>
        </p:spPr>
      </p:pic>
      <p:sp>
        <p:nvSpPr>
          <p:cNvPr id="12" name="Rectangle 4"/>
          <p:cNvSpPr>
            <a:spLocks noGrp="1" noChangeArrowheads="1"/>
          </p:cNvSpPr>
          <p:nvPr>
            <p:ph type="title"/>
          </p:nvPr>
        </p:nvSpPr>
        <p:spPr bwMode="gray">
          <a:xfrm>
            <a:off x="122238" y="186928"/>
            <a:ext cx="8793162" cy="292388"/>
          </a:xfrm>
        </p:spPr>
        <p:txBody>
          <a:bodyPr/>
          <a:lstStyle/>
          <a:p>
            <a:pPr eaLnBrk="1" hangingPunct="1"/>
            <a:r>
              <a:rPr lang="en-US" dirty="0" smtClean="0"/>
              <a:t>CUSTOMER ACQUISITION</a:t>
            </a:r>
          </a:p>
        </p:txBody>
      </p:sp>
      <p:sp>
        <p:nvSpPr>
          <p:cNvPr id="13" name="Rectangle 36"/>
          <p:cNvSpPr>
            <a:spLocks noChangeArrowheads="1"/>
          </p:cNvSpPr>
          <p:nvPr/>
        </p:nvSpPr>
        <p:spPr bwMode="auto">
          <a:xfrm>
            <a:off x="476250" y="666641"/>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Model Based List Scoring</a:t>
            </a:r>
            <a:endParaRPr lang="en-US" sz="1800" i="1" dirty="0">
              <a:solidFill>
                <a:schemeClr val="tx2"/>
              </a:solidFill>
            </a:endParaRPr>
          </a:p>
        </p:txBody>
      </p:sp>
      <p:sp>
        <p:nvSpPr>
          <p:cNvPr id="14" name="TextBox 13"/>
          <p:cNvSpPr txBox="1"/>
          <p:nvPr/>
        </p:nvSpPr>
        <p:spPr>
          <a:xfrm>
            <a:off x="1811338" y="6266113"/>
            <a:ext cx="6775450" cy="338554"/>
          </a:xfrm>
          <a:prstGeom prst="rect">
            <a:avLst/>
          </a:prstGeom>
          <a:solidFill>
            <a:schemeClr val="bg1">
              <a:lumMod val="75000"/>
            </a:schemeClr>
          </a:solidFill>
          <a:ln>
            <a:noFill/>
          </a:ln>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want to know the probability of response given x1, x2 and x3</a:t>
            </a:r>
            <a:endParaRPr lang="en-US" dirty="0">
              <a:solidFill>
                <a:schemeClr val="tx2"/>
              </a:solidFill>
            </a:endParaRPr>
          </a:p>
        </p:txBody>
      </p:sp>
    </p:spTree>
    <p:extLst>
      <p:ext uri="{BB962C8B-B14F-4D97-AF65-F5344CB8AC3E}">
        <p14:creationId xmlns:p14="http://schemas.microsoft.com/office/powerpoint/2010/main" val="2593175014"/>
      </p:ext>
    </p:extLst>
  </p:cSld>
  <p:clrMapOvr>
    <a:masterClrMapping/>
  </p:clrMapOvr>
  <p:transition>
    <p:zoom/>
    <p:sndAc>
      <p:end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86C5123-99EE-4C46-A721-EC5E711C68C7}" type="slidenum">
              <a:rPr lang="en-US"/>
              <a:pPr/>
              <a:t>14</a:t>
            </a:fld>
            <a:endParaRPr lang="en-US"/>
          </a:p>
        </p:txBody>
      </p:sp>
      <p:sp>
        <p:nvSpPr>
          <p:cNvPr id="1396738" name="Rectangle 2"/>
          <p:cNvSpPr>
            <a:spLocks noChangeArrowheads="1"/>
          </p:cNvSpPr>
          <p:nvPr/>
        </p:nvSpPr>
        <p:spPr bwMode="auto">
          <a:xfrm>
            <a:off x="1851089" y="1796142"/>
            <a:ext cx="7018337" cy="3951515"/>
          </a:xfrm>
          <a:prstGeom prst="rect">
            <a:avLst/>
          </a:prstGeom>
          <a:solidFill>
            <a:schemeClr val="accent1"/>
          </a:solidFill>
          <a:ln w="9525">
            <a:noFill/>
            <a:miter lim="800000"/>
            <a:headEnd/>
            <a:tailEnd/>
          </a:ln>
          <a:effectLst/>
        </p:spPr>
        <p:txBody>
          <a:bodyPr wrap="none" anchor="ctr"/>
          <a:lstStyle/>
          <a:p>
            <a:endParaRPr lang="en-US"/>
          </a:p>
        </p:txBody>
      </p:sp>
      <p:sp>
        <p:nvSpPr>
          <p:cNvPr id="1396740" name="Rectangle 4"/>
          <p:cNvSpPr>
            <a:spLocks noChangeArrowheads="1"/>
          </p:cNvSpPr>
          <p:nvPr/>
        </p:nvSpPr>
        <p:spPr bwMode="auto">
          <a:xfrm>
            <a:off x="52388" y="2432622"/>
            <a:ext cx="1941512" cy="2049462"/>
          </a:xfrm>
          <a:prstGeom prst="rect">
            <a:avLst/>
          </a:prstGeom>
          <a:solidFill>
            <a:schemeClr val="folHlink"/>
          </a:solidFill>
          <a:ln w="9525">
            <a:noFill/>
            <a:miter lim="800000"/>
            <a:headEnd/>
            <a:tailEnd/>
          </a:ln>
          <a:effectLst/>
        </p:spPr>
        <p:txBody>
          <a:bodyPr wrap="none" lIns="93286" tIns="46643" rIns="93286" bIns="46643" anchor="ctr"/>
          <a:lstStyle/>
          <a:p>
            <a:pPr defTabSz="933450">
              <a:spcBef>
                <a:spcPct val="0"/>
              </a:spcBef>
            </a:pPr>
            <a:endParaRPr lang="de-DE" sz="12200" b="0">
              <a:solidFill>
                <a:schemeClr val="bg1"/>
              </a:solidFill>
              <a:latin typeface="Arial Black" pitchFamily="34" charset="0"/>
            </a:endParaRPr>
          </a:p>
        </p:txBody>
      </p:sp>
      <p:sp>
        <p:nvSpPr>
          <p:cNvPr id="1396743" name="Text Box 7"/>
          <p:cNvSpPr txBox="1">
            <a:spLocks noChangeArrowheads="1"/>
          </p:cNvSpPr>
          <p:nvPr/>
        </p:nvSpPr>
        <p:spPr bwMode="auto">
          <a:xfrm>
            <a:off x="176276" y="2843022"/>
            <a:ext cx="1674813" cy="832871"/>
          </a:xfrm>
          <a:prstGeom prst="rect">
            <a:avLst/>
          </a:prstGeom>
          <a:noFill/>
          <a:ln w="9525" algn="ctr">
            <a:noFill/>
            <a:miter lim="800000"/>
            <a:headEnd/>
            <a:tailEnd/>
          </a:ln>
          <a:effectLst/>
        </p:spPr>
        <p:txBody>
          <a:bodyPr lIns="93296" tIns="46648" rIns="93296" bIns="46648">
            <a:spAutoFit/>
          </a:bodyPr>
          <a:lstStyle/>
          <a:p>
            <a:pPr defTabSz="933450"/>
            <a:r>
              <a:rPr lang="en-US" sz="2400" dirty="0" smtClean="0">
                <a:solidFill>
                  <a:schemeClr val="bg1"/>
                </a:solidFill>
              </a:rPr>
              <a:t>List Scoring</a:t>
            </a:r>
          </a:p>
        </p:txBody>
      </p:sp>
      <p:sp>
        <p:nvSpPr>
          <p:cNvPr id="1396741" name="Rectangle 5"/>
          <p:cNvSpPr>
            <a:spLocks noGrp="1" noChangeArrowheads="1"/>
          </p:cNvSpPr>
          <p:nvPr>
            <p:ph type="body" idx="1"/>
          </p:nvPr>
        </p:nvSpPr>
        <p:spPr>
          <a:xfrm>
            <a:off x="2195058" y="2087747"/>
            <a:ext cx="6502400" cy="2215991"/>
          </a:xfrm>
          <a:noFill/>
          <a:ln/>
        </p:spPr>
        <p:txBody>
          <a:bodyPr/>
          <a:lstStyle/>
          <a:p>
            <a:endParaRPr lang="en-US" sz="1700" dirty="0" smtClean="0">
              <a:solidFill>
                <a:schemeClr val="tx2"/>
              </a:solidFill>
            </a:endParaRPr>
          </a:p>
          <a:p>
            <a:pPr marL="228600" indent="-228600"/>
            <a:r>
              <a:rPr lang="en-US" sz="1700" b="1" i="1" dirty="0" smtClean="0">
                <a:solidFill>
                  <a:schemeClr val="tx2"/>
                </a:solidFill>
              </a:rPr>
              <a:t>4.</a:t>
            </a:r>
            <a:r>
              <a:rPr lang="en-US" sz="1700" dirty="0" smtClean="0">
                <a:solidFill>
                  <a:schemeClr val="tx2"/>
                </a:solidFill>
              </a:rPr>
              <a:t> Divide list into data for model estimation and holdout data for model testing</a:t>
            </a:r>
          </a:p>
          <a:p>
            <a:pPr marL="457200" lvl="3" indent="-174625">
              <a:buFont typeface="Arial" panose="020B0604020202020204" pitchFamily="34" charset="0"/>
              <a:buChar char="•"/>
            </a:pPr>
            <a:r>
              <a:rPr lang="en-US" sz="1700" dirty="0" smtClean="0">
                <a:solidFill>
                  <a:schemeClr val="tx2"/>
                </a:solidFill>
              </a:rPr>
              <a:t>Estimation sample (i.e., data to estimate parameters)</a:t>
            </a:r>
          </a:p>
          <a:p>
            <a:pPr marL="457200" lvl="3" indent="-174625">
              <a:buFont typeface="Arial" panose="020B0604020202020204" pitchFamily="34" charset="0"/>
              <a:buChar char="•"/>
            </a:pPr>
            <a:r>
              <a:rPr lang="en-US" sz="1700" dirty="0" smtClean="0">
                <a:solidFill>
                  <a:schemeClr val="tx2"/>
                </a:solidFill>
              </a:rPr>
              <a:t>Holdout sample (i.e., data to test model prediction)</a:t>
            </a:r>
          </a:p>
          <a:p>
            <a:pPr marL="457200" lvl="3" indent="-174625">
              <a:buFont typeface="Arial" panose="020B0604020202020204" pitchFamily="34" charset="0"/>
              <a:buChar char="•"/>
            </a:pPr>
            <a:r>
              <a:rPr lang="en-US" sz="1700" dirty="0" smtClean="0">
                <a:solidFill>
                  <a:schemeClr val="tx2"/>
                </a:solidFill>
              </a:rPr>
              <a:t>In our example we have N=200 in estimation sample and N=300 in holdout sample</a:t>
            </a:r>
          </a:p>
          <a:p>
            <a:endParaRPr lang="en-US" sz="800" dirty="0" smtClean="0">
              <a:solidFill>
                <a:schemeClr val="tx2"/>
              </a:solidFill>
            </a:endParaRPr>
          </a:p>
          <a:p>
            <a:endParaRPr lang="en-US" sz="1700" dirty="0" smtClean="0">
              <a:solidFill>
                <a:schemeClr val="tx2"/>
              </a:solidFill>
            </a:endParaRPr>
          </a:p>
        </p:txBody>
      </p:sp>
      <p:sp>
        <p:nvSpPr>
          <p:cNvPr id="10" name="Rectangle 4"/>
          <p:cNvSpPr>
            <a:spLocks noGrp="1" noChangeArrowheads="1"/>
          </p:cNvSpPr>
          <p:nvPr>
            <p:ph type="title"/>
          </p:nvPr>
        </p:nvSpPr>
        <p:spPr bwMode="gray">
          <a:xfrm>
            <a:off x="122238" y="186928"/>
            <a:ext cx="8793162" cy="292388"/>
          </a:xfrm>
        </p:spPr>
        <p:txBody>
          <a:bodyPr/>
          <a:lstStyle/>
          <a:p>
            <a:pPr eaLnBrk="1" hangingPunct="1"/>
            <a:r>
              <a:rPr lang="en-US" dirty="0" smtClean="0"/>
              <a:t>CUSTOMER ACQUISITION</a:t>
            </a:r>
          </a:p>
        </p:txBody>
      </p:sp>
      <p:sp>
        <p:nvSpPr>
          <p:cNvPr id="11" name="Rectangle 36"/>
          <p:cNvSpPr>
            <a:spLocks noChangeArrowheads="1"/>
          </p:cNvSpPr>
          <p:nvPr/>
        </p:nvSpPr>
        <p:spPr bwMode="auto">
          <a:xfrm>
            <a:off x="476250" y="666641"/>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Model Based List Scoring</a:t>
            </a:r>
            <a:endParaRPr lang="en-US" sz="1800" i="1" dirty="0">
              <a:solidFill>
                <a:schemeClr val="tx2"/>
              </a:solidFill>
            </a:endParaRPr>
          </a:p>
        </p:txBody>
      </p:sp>
      <p:sp>
        <p:nvSpPr>
          <p:cNvPr id="12" name="TextBox 11"/>
          <p:cNvSpPr txBox="1"/>
          <p:nvPr/>
        </p:nvSpPr>
        <p:spPr>
          <a:xfrm>
            <a:off x="1851088" y="5981475"/>
            <a:ext cx="7018337" cy="338554"/>
          </a:xfrm>
          <a:prstGeom prst="rect">
            <a:avLst/>
          </a:prstGeom>
          <a:solidFill>
            <a:schemeClr val="bg1">
              <a:lumMod val="75000"/>
            </a:schemeClr>
          </a:solidFill>
          <a:ln>
            <a:noFill/>
          </a:ln>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want to know the probability of response given x1, x2 and x3</a:t>
            </a:r>
            <a:endParaRPr lang="en-US" dirty="0">
              <a:solidFill>
                <a:schemeClr val="tx2"/>
              </a:solidFill>
            </a:endParaRPr>
          </a:p>
        </p:txBody>
      </p:sp>
    </p:spTree>
    <p:extLst>
      <p:ext uri="{BB962C8B-B14F-4D97-AF65-F5344CB8AC3E}">
        <p14:creationId xmlns:p14="http://schemas.microsoft.com/office/powerpoint/2010/main" val="2913372425"/>
      </p:ext>
    </p:extLst>
  </p:cSld>
  <p:clrMapOvr>
    <a:masterClrMapping/>
  </p:clrMapOvr>
  <p:transition>
    <p:zoom/>
    <p:sndAc>
      <p:end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682433"/>
            <a:ext cx="7438426"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Rectangle 5"/>
          <p:cNvSpPr txBox="1">
            <a:spLocks noChangeArrowheads="1"/>
          </p:cNvSpPr>
          <p:nvPr/>
        </p:nvSpPr>
        <p:spPr bwMode="auto">
          <a:xfrm>
            <a:off x="475488" y="567827"/>
            <a:ext cx="4244150" cy="795089"/>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000" b="0" i="0" u="none" strike="noStrike" kern="0" cap="none" spc="0" normalizeH="0" baseline="0" noProof="0" dirty="0" smtClean="0">
              <a:ln>
                <a:noFill/>
              </a:ln>
              <a:solidFill>
                <a:schemeClr val="tx2"/>
              </a:solidFill>
              <a:effectLst/>
              <a:uLnTx/>
              <a:uFillTx/>
              <a:latin typeface="+mn-lt"/>
              <a:ea typeface="+mn-ea"/>
              <a:cs typeface="+mn-cs"/>
            </a:endParaRPr>
          </a:p>
          <a:p>
            <a:pPr marL="228600" marR="0" lvl="0" indent="0" algn="l" defTabSz="912813" rtl="0" eaLnBrk="1" fontAlgn="base" latinLnBrk="0" hangingPunct="1">
              <a:lnSpc>
                <a:spcPts val="2500"/>
              </a:lnSpc>
              <a:spcBef>
                <a:spcPct val="0"/>
              </a:spcBef>
              <a:spcAft>
                <a:spcPct val="0"/>
              </a:spcAft>
              <a:buClrTx/>
              <a:buSzPct val="120000"/>
              <a:buFontTx/>
              <a:buNone/>
              <a:tabLst/>
              <a:defRPr/>
            </a:pPr>
            <a:r>
              <a:rPr lang="en-US" sz="1700" kern="0" dirty="0" smtClean="0">
                <a:solidFill>
                  <a:schemeClr val="tx2"/>
                </a:solidFill>
                <a:latin typeface="+mn-lt"/>
              </a:rPr>
              <a:t>In General, We Need Two Things</a:t>
            </a: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p:txBody>
      </p:sp>
      <p:sp>
        <p:nvSpPr>
          <p:cNvPr id="9" name="Slide Number Placeholder 4"/>
          <p:cNvSpPr>
            <a:spLocks noGrp="1"/>
          </p:cNvSpPr>
          <p:nvPr>
            <p:ph type="sldNum" sz="quarter" idx="11"/>
          </p:nvPr>
        </p:nvSpPr>
        <p:spPr/>
        <p:txBody>
          <a:bodyPr/>
          <a:lstStyle/>
          <a:p>
            <a:fld id="{F86C5123-99EE-4C46-A721-EC5E711C68C7}" type="slidenum">
              <a:rPr lang="en-US"/>
              <a:pPr/>
              <a:t>15</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4"/>
          <p:cNvSpPr>
            <a:spLocks noGrp="1" noChangeArrowheads="1"/>
          </p:cNvSpPr>
          <p:nvPr>
            <p:ph type="title"/>
          </p:nvPr>
        </p:nvSpPr>
        <p:spPr bwMode="gray">
          <a:xfrm>
            <a:off x="122238" y="186928"/>
            <a:ext cx="8793162" cy="292388"/>
          </a:xfrm>
        </p:spPr>
        <p:txBody>
          <a:bodyPr/>
          <a:lstStyle/>
          <a:p>
            <a:pPr eaLnBrk="1" hangingPunct="1"/>
            <a:r>
              <a:rPr lang="en-US" dirty="0" smtClean="0"/>
              <a:t>MODEL BASED SCORING</a:t>
            </a:r>
          </a:p>
        </p:txBody>
      </p:sp>
      <p:graphicFrame>
        <p:nvGraphicFramePr>
          <p:cNvPr id="14" name="Object 13"/>
          <p:cNvGraphicFramePr>
            <a:graphicFrameLocks noChangeAspect="1"/>
          </p:cNvGraphicFramePr>
          <p:nvPr>
            <p:extLst>
              <p:ext uri="{D42A27DB-BD31-4B8C-83A1-F6EECF244321}">
                <p14:modId xmlns:p14="http://schemas.microsoft.com/office/powerpoint/2010/main" val="3757760843"/>
              </p:ext>
            </p:extLst>
          </p:nvPr>
        </p:nvGraphicFramePr>
        <p:xfrm>
          <a:off x="2011363" y="2013775"/>
          <a:ext cx="2560637" cy="1046163"/>
        </p:xfrm>
        <a:graphic>
          <a:graphicData uri="http://schemas.openxmlformats.org/presentationml/2006/ole">
            <mc:AlternateContent xmlns:mc="http://schemas.openxmlformats.org/markup-compatibility/2006">
              <mc:Choice xmlns:v="urn:schemas-microsoft-com:vml" Requires="v">
                <p:oleObj spid="_x0000_s53515" name="Equation" r:id="rId4" imgW="1180800" imgH="482400" progId="Equation.DSMT4">
                  <p:embed/>
                </p:oleObj>
              </mc:Choice>
              <mc:Fallback>
                <p:oleObj name="Equation" r:id="rId4" imgW="1180800" imgH="482400" progId="Equation.DSMT4">
                  <p:embed/>
                  <p:pic>
                    <p:nvPicPr>
                      <p:cNvPr id="0" name=""/>
                      <p:cNvPicPr>
                        <a:picLocks noChangeAspect="1" noChangeArrowheads="1"/>
                      </p:cNvPicPr>
                      <p:nvPr/>
                    </p:nvPicPr>
                    <p:blipFill>
                      <a:blip r:embed="rId5"/>
                      <a:srcRect/>
                      <a:stretch>
                        <a:fillRect/>
                      </a:stretch>
                    </p:blipFill>
                    <p:spPr bwMode="auto">
                      <a:xfrm>
                        <a:off x="2011363" y="2013775"/>
                        <a:ext cx="2560637"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p:cNvSpPr txBox="1"/>
          <p:nvPr/>
        </p:nvSpPr>
        <p:spPr>
          <a:xfrm>
            <a:off x="475488" y="1263134"/>
            <a:ext cx="7438426" cy="584775"/>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need a function </a:t>
            </a:r>
            <a:r>
              <a:rPr lang="en-US" i="1" dirty="0" smtClean="0">
                <a:solidFill>
                  <a:schemeClr val="tx2"/>
                </a:solidFill>
              </a:rPr>
              <a:t>g</a:t>
            </a:r>
            <a:r>
              <a:rPr lang="en-US" dirty="0" smtClean="0">
                <a:solidFill>
                  <a:schemeClr val="tx2"/>
                </a:solidFill>
              </a:rPr>
              <a:t> that maps the x variables into an propensity to respond score </a:t>
            </a:r>
            <a:endParaRPr lang="en-US" dirty="0">
              <a:solidFill>
                <a:schemeClr val="tx2"/>
              </a:solidFill>
            </a:endParaRPr>
          </a:p>
        </p:txBody>
      </p:sp>
      <p:sp>
        <p:nvSpPr>
          <p:cNvPr id="16" name="TextBox 15"/>
          <p:cNvSpPr txBox="1"/>
          <p:nvPr/>
        </p:nvSpPr>
        <p:spPr>
          <a:xfrm>
            <a:off x="475488" y="3399779"/>
            <a:ext cx="7438426"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need a link function </a:t>
            </a:r>
            <a:r>
              <a:rPr lang="en-US" i="1" dirty="0" smtClean="0">
                <a:solidFill>
                  <a:schemeClr val="tx2"/>
                </a:solidFill>
              </a:rPr>
              <a:t>f </a:t>
            </a:r>
            <a:r>
              <a:rPr lang="en-US" dirty="0" smtClean="0">
                <a:solidFill>
                  <a:schemeClr val="tx2"/>
                </a:solidFill>
              </a:rPr>
              <a:t>that maps the score into a probability </a:t>
            </a:r>
            <a:endParaRPr lang="en-US" dirty="0">
              <a:solidFill>
                <a:schemeClr val="tx2"/>
              </a:solidFil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1136256493"/>
              </p:ext>
            </p:extLst>
          </p:nvPr>
        </p:nvGraphicFramePr>
        <p:xfrm>
          <a:off x="2054225" y="4256314"/>
          <a:ext cx="3001963" cy="550863"/>
        </p:xfrm>
        <a:graphic>
          <a:graphicData uri="http://schemas.openxmlformats.org/presentationml/2006/ole">
            <mc:AlternateContent xmlns:mc="http://schemas.openxmlformats.org/markup-compatibility/2006">
              <mc:Choice xmlns:v="urn:schemas-microsoft-com:vml" Requires="v">
                <p:oleObj spid="_x0000_s53516" name="Equation" r:id="rId6" imgW="1384200" imgH="253800" progId="Equation.DSMT4">
                  <p:embed/>
                </p:oleObj>
              </mc:Choice>
              <mc:Fallback>
                <p:oleObj name="Equation" r:id="rId6" imgW="1384200" imgH="253800" progId="Equation.DSMT4">
                  <p:embed/>
                  <p:pic>
                    <p:nvPicPr>
                      <p:cNvPr id="0" name=""/>
                      <p:cNvPicPr>
                        <a:picLocks noChangeAspect="1" noChangeArrowheads="1"/>
                      </p:cNvPicPr>
                      <p:nvPr/>
                    </p:nvPicPr>
                    <p:blipFill>
                      <a:blip r:embed="rId7"/>
                      <a:srcRect/>
                      <a:stretch>
                        <a:fillRect/>
                      </a:stretch>
                    </p:blipFill>
                    <p:spPr bwMode="auto">
                      <a:xfrm>
                        <a:off x="2054225" y="4256314"/>
                        <a:ext cx="3001963"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p:nvPr/>
        </p:nvSpPr>
        <p:spPr>
          <a:xfrm>
            <a:off x="475488" y="5399418"/>
            <a:ext cx="7209826"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Does this look familiar?  It should…</a:t>
            </a:r>
            <a:endParaRPr lang="en-US" dirty="0">
              <a:solidFill>
                <a:schemeClr val="tx2"/>
              </a:solidFill>
            </a:endParaRPr>
          </a:p>
        </p:txBody>
      </p:sp>
    </p:spTree>
    <p:extLst>
      <p:ext uri="{BB962C8B-B14F-4D97-AF65-F5344CB8AC3E}">
        <p14:creationId xmlns:p14="http://schemas.microsoft.com/office/powerpoint/2010/main" val="1210656482"/>
      </p:ext>
    </p:extLst>
  </p:cSld>
  <p:clrMapOvr>
    <a:masterClrMapping/>
  </p:clrMapOvr>
  <p:transition>
    <p:zoom/>
    <p:sndAc>
      <p:end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372074" y="545013"/>
            <a:ext cx="8020812"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Rectangle 5"/>
          <p:cNvSpPr txBox="1">
            <a:spLocks noChangeArrowheads="1"/>
          </p:cNvSpPr>
          <p:nvPr/>
        </p:nvSpPr>
        <p:spPr bwMode="auto">
          <a:xfrm>
            <a:off x="475488" y="424950"/>
            <a:ext cx="4107398" cy="795089"/>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000" b="0" i="0" u="none" strike="noStrike" kern="0" cap="none" spc="0" normalizeH="0" baseline="0" noProof="0" dirty="0" smtClean="0">
              <a:ln>
                <a:noFill/>
              </a:ln>
              <a:solidFill>
                <a:schemeClr val="tx2"/>
              </a:solidFill>
              <a:effectLst/>
              <a:uLnTx/>
              <a:uFillTx/>
              <a:latin typeface="+mn-lt"/>
              <a:ea typeface="+mn-ea"/>
              <a:cs typeface="+mn-cs"/>
            </a:endParaRPr>
          </a:p>
          <a:p>
            <a:pPr marL="228600" marR="0" lvl="0" indent="0" algn="l" defTabSz="912813" rtl="0" eaLnBrk="1" fontAlgn="base" latinLnBrk="0" hangingPunct="1">
              <a:lnSpc>
                <a:spcPts val="2500"/>
              </a:lnSpc>
              <a:spcBef>
                <a:spcPct val="0"/>
              </a:spcBef>
              <a:spcAft>
                <a:spcPct val="0"/>
              </a:spcAft>
              <a:buClrTx/>
              <a:buSzPct val="120000"/>
              <a:buFontTx/>
              <a:buNone/>
              <a:tabLst/>
              <a:defRPr/>
            </a:pPr>
            <a:r>
              <a:rPr lang="en-US" sz="1700" kern="0" dirty="0" smtClean="0">
                <a:solidFill>
                  <a:schemeClr val="tx2"/>
                </a:solidFill>
                <a:latin typeface="+mn-lt"/>
              </a:rPr>
              <a:t>Let’s Start With the Score Function</a:t>
            </a:r>
          </a:p>
          <a:p>
            <a:pPr marL="228600" marR="0" lvl="0" algn="l" defTabSz="912813" rtl="0" eaLnBrk="1" fontAlgn="base" latinLnBrk="0" hangingPunct="1">
              <a:lnSpc>
                <a:spcPts val="2500"/>
              </a:lnSpc>
              <a:spcBef>
                <a:spcPct val="0"/>
              </a:spcBef>
              <a:spcAft>
                <a:spcPct val="0"/>
              </a:spcAft>
              <a:buClrTx/>
              <a:buSzPct val="120000"/>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p:txBody>
      </p:sp>
      <p:sp>
        <p:nvSpPr>
          <p:cNvPr id="9" name="Slide Number Placeholder 4"/>
          <p:cNvSpPr>
            <a:spLocks noGrp="1"/>
          </p:cNvSpPr>
          <p:nvPr>
            <p:ph type="sldNum" sz="quarter" idx="11"/>
          </p:nvPr>
        </p:nvSpPr>
        <p:spPr/>
        <p:txBody>
          <a:bodyPr/>
          <a:lstStyle/>
          <a:p>
            <a:fld id="{F86C5123-99EE-4C46-A721-EC5E711C68C7}" type="slidenum">
              <a:rPr lang="en-US"/>
              <a:pPr/>
              <a:t>16</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4"/>
          <p:cNvSpPr>
            <a:spLocks noGrp="1" noChangeArrowheads="1"/>
          </p:cNvSpPr>
          <p:nvPr>
            <p:ph type="title"/>
          </p:nvPr>
        </p:nvSpPr>
        <p:spPr bwMode="gray">
          <a:xfrm>
            <a:off x="122238" y="81193"/>
            <a:ext cx="8793162" cy="292388"/>
          </a:xfrm>
        </p:spPr>
        <p:txBody>
          <a:bodyPr/>
          <a:lstStyle/>
          <a:p>
            <a:pPr eaLnBrk="1" hangingPunct="1"/>
            <a:r>
              <a:rPr lang="en-US" dirty="0" smtClean="0"/>
              <a:t>MODEL BASED SCORING</a:t>
            </a:r>
          </a:p>
        </p:txBody>
      </p:sp>
      <p:graphicFrame>
        <p:nvGraphicFramePr>
          <p:cNvPr id="14" name="Object 13"/>
          <p:cNvGraphicFramePr>
            <a:graphicFrameLocks noChangeAspect="1"/>
          </p:cNvGraphicFramePr>
          <p:nvPr>
            <p:extLst/>
          </p:nvPr>
        </p:nvGraphicFramePr>
        <p:xfrm>
          <a:off x="573088" y="2235200"/>
          <a:ext cx="4352925" cy="522288"/>
        </p:xfrm>
        <a:graphic>
          <a:graphicData uri="http://schemas.openxmlformats.org/presentationml/2006/ole">
            <mc:AlternateContent xmlns:mc="http://schemas.openxmlformats.org/markup-compatibility/2006">
              <mc:Choice xmlns:v="urn:schemas-microsoft-com:vml" Requires="v">
                <p:oleObj spid="_x0000_s62482" name="Equation" r:id="rId4" imgW="2006280" imgH="241200" progId="Equation.DSMT4">
                  <p:embed/>
                </p:oleObj>
              </mc:Choice>
              <mc:Fallback>
                <p:oleObj name="Equation" r:id="rId4" imgW="2006280" imgH="241200" progId="Equation.DSMT4">
                  <p:embed/>
                  <p:pic>
                    <p:nvPicPr>
                      <p:cNvPr id="14" name="Object 13"/>
                      <p:cNvPicPr>
                        <a:picLocks noChangeAspect="1" noChangeArrowheads="1"/>
                      </p:cNvPicPr>
                      <p:nvPr/>
                    </p:nvPicPr>
                    <p:blipFill>
                      <a:blip r:embed="rId5"/>
                      <a:srcRect/>
                      <a:stretch>
                        <a:fillRect/>
                      </a:stretch>
                    </p:blipFill>
                    <p:spPr bwMode="auto">
                      <a:xfrm>
                        <a:off x="573088" y="2235200"/>
                        <a:ext cx="43529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p:cNvSpPr txBox="1"/>
          <p:nvPr/>
        </p:nvSpPr>
        <p:spPr>
          <a:xfrm>
            <a:off x="372074" y="1711454"/>
            <a:ext cx="8020812"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Example of score function:  Linear Effects</a:t>
            </a:r>
            <a:endParaRPr lang="en-US" dirty="0">
              <a:solidFill>
                <a:schemeClr val="tx2"/>
              </a:solidFill>
            </a:endParaRPr>
          </a:p>
        </p:txBody>
      </p:sp>
      <p:graphicFrame>
        <p:nvGraphicFramePr>
          <p:cNvPr id="18" name="Object 17"/>
          <p:cNvGraphicFramePr>
            <a:graphicFrameLocks noChangeAspect="1"/>
          </p:cNvGraphicFramePr>
          <p:nvPr>
            <p:extLst/>
          </p:nvPr>
        </p:nvGraphicFramePr>
        <p:xfrm>
          <a:off x="573088" y="3604136"/>
          <a:ext cx="8291512" cy="523875"/>
        </p:xfrm>
        <a:graphic>
          <a:graphicData uri="http://schemas.openxmlformats.org/presentationml/2006/ole">
            <mc:AlternateContent xmlns:mc="http://schemas.openxmlformats.org/markup-compatibility/2006">
              <mc:Choice xmlns:v="urn:schemas-microsoft-com:vml" Requires="v">
                <p:oleObj spid="_x0000_s62483" name="Equation" r:id="rId6" imgW="3822480" imgH="241200" progId="Equation.DSMT4">
                  <p:embed/>
                </p:oleObj>
              </mc:Choice>
              <mc:Fallback>
                <p:oleObj name="Equation" r:id="rId6" imgW="3822480" imgH="241200" progId="Equation.DSMT4">
                  <p:embed/>
                  <p:pic>
                    <p:nvPicPr>
                      <p:cNvPr id="18" name="Object 17"/>
                      <p:cNvPicPr>
                        <a:picLocks noChangeAspect="1" noChangeArrowheads="1"/>
                      </p:cNvPicPr>
                      <p:nvPr/>
                    </p:nvPicPr>
                    <p:blipFill>
                      <a:blip r:embed="rId7"/>
                      <a:srcRect/>
                      <a:stretch>
                        <a:fillRect/>
                      </a:stretch>
                    </p:blipFill>
                    <p:spPr bwMode="auto">
                      <a:xfrm>
                        <a:off x="573088" y="3604136"/>
                        <a:ext cx="8291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Box 18"/>
          <p:cNvSpPr txBox="1"/>
          <p:nvPr/>
        </p:nvSpPr>
        <p:spPr>
          <a:xfrm>
            <a:off x="372074" y="3011535"/>
            <a:ext cx="8020812"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Example of score function:  Linear Effects Plus Interactions</a:t>
            </a:r>
            <a:endParaRPr lang="en-US" dirty="0">
              <a:solidFill>
                <a:schemeClr val="tx2"/>
              </a:solidFill>
            </a:endParaRPr>
          </a:p>
        </p:txBody>
      </p:sp>
      <p:sp>
        <p:nvSpPr>
          <p:cNvPr id="20" name="TextBox 19"/>
          <p:cNvSpPr txBox="1"/>
          <p:nvPr/>
        </p:nvSpPr>
        <p:spPr>
          <a:xfrm>
            <a:off x="372074" y="4366406"/>
            <a:ext cx="8020812"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Example of score function:  Multiplicative Effects (if x’s are all &gt;0)</a:t>
            </a:r>
            <a:endParaRPr lang="en-US" dirty="0">
              <a:solidFill>
                <a:schemeClr val="tx2"/>
              </a:solidFill>
            </a:endParaRPr>
          </a:p>
        </p:txBody>
      </p:sp>
      <p:graphicFrame>
        <p:nvGraphicFramePr>
          <p:cNvPr id="21" name="Object 20"/>
          <p:cNvGraphicFramePr>
            <a:graphicFrameLocks noChangeAspect="1"/>
          </p:cNvGraphicFramePr>
          <p:nvPr>
            <p:extLst/>
          </p:nvPr>
        </p:nvGraphicFramePr>
        <p:xfrm>
          <a:off x="558800" y="4821238"/>
          <a:ext cx="6807200" cy="1738312"/>
        </p:xfrm>
        <a:graphic>
          <a:graphicData uri="http://schemas.openxmlformats.org/presentationml/2006/ole">
            <mc:AlternateContent xmlns:mc="http://schemas.openxmlformats.org/markup-compatibility/2006">
              <mc:Choice xmlns:v="urn:schemas-microsoft-com:vml" Requires="v">
                <p:oleObj spid="_x0000_s62484" name="Equation" r:id="rId8" imgW="3136680" imgH="799920" progId="Equation.DSMT4">
                  <p:embed/>
                </p:oleObj>
              </mc:Choice>
              <mc:Fallback>
                <p:oleObj name="Equation" r:id="rId8" imgW="3136680" imgH="799920" progId="Equation.DSMT4">
                  <p:embed/>
                  <p:pic>
                    <p:nvPicPr>
                      <p:cNvPr id="21" name="Object 20"/>
                      <p:cNvPicPr>
                        <a:picLocks noChangeAspect="1" noChangeArrowheads="1"/>
                      </p:cNvPicPr>
                      <p:nvPr/>
                    </p:nvPicPr>
                    <p:blipFill>
                      <a:blip r:embed="rId9"/>
                      <a:srcRect/>
                      <a:stretch>
                        <a:fillRect/>
                      </a:stretch>
                    </p:blipFill>
                    <p:spPr bwMode="auto">
                      <a:xfrm>
                        <a:off x="558800" y="4821238"/>
                        <a:ext cx="68072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nvPr>
        </p:nvGraphicFramePr>
        <p:xfrm>
          <a:off x="592931" y="1036535"/>
          <a:ext cx="2341563" cy="550863"/>
        </p:xfrm>
        <a:graphic>
          <a:graphicData uri="http://schemas.openxmlformats.org/presentationml/2006/ole">
            <mc:AlternateContent xmlns:mc="http://schemas.openxmlformats.org/markup-compatibility/2006">
              <mc:Choice xmlns:v="urn:schemas-microsoft-com:vml" Requires="v">
                <p:oleObj spid="_x0000_s62485" name="Equation" r:id="rId10" imgW="1079280" imgH="253800" progId="Equation.DSMT4">
                  <p:embed/>
                </p:oleObj>
              </mc:Choice>
              <mc:Fallback>
                <p:oleObj name="Equation" r:id="rId10" imgW="1079280" imgH="253800" progId="Equation.DSMT4">
                  <p:embed/>
                  <p:pic>
                    <p:nvPicPr>
                      <p:cNvPr id="23" name="Object 22"/>
                      <p:cNvPicPr>
                        <a:picLocks noChangeAspect="1" noChangeArrowheads="1"/>
                      </p:cNvPicPr>
                      <p:nvPr/>
                    </p:nvPicPr>
                    <p:blipFill>
                      <a:blip r:embed="rId11"/>
                      <a:srcRect/>
                      <a:stretch>
                        <a:fillRect/>
                      </a:stretch>
                    </p:blipFill>
                    <p:spPr bwMode="auto">
                      <a:xfrm>
                        <a:off x="592931" y="1036535"/>
                        <a:ext cx="2341563"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33461966"/>
      </p:ext>
    </p:extLst>
  </p:cSld>
  <p:clrMapOvr>
    <a:masterClrMapping/>
  </p:clrMapOvr>
  <p:transition>
    <p:zoom/>
    <p:sndAc>
      <p:end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372074" y="545013"/>
            <a:ext cx="8020812"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Rectangle 5"/>
          <p:cNvSpPr txBox="1">
            <a:spLocks noChangeArrowheads="1"/>
          </p:cNvSpPr>
          <p:nvPr/>
        </p:nvSpPr>
        <p:spPr bwMode="auto">
          <a:xfrm>
            <a:off x="323085" y="424950"/>
            <a:ext cx="8058912" cy="795089"/>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000" b="0" i="0" u="none" strike="noStrike" kern="0" cap="none" spc="0" normalizeH="0" baseline="0" noProof="0" dirty="0" smtClean="0">
              <a:ln>
                <a:noFill/>
              </a:ln>
              <a:solidFill>
                <a:schemeClr val="tx2"/>
              </a:solidFill>
              <a:effectLst/>
              <a:uLnTx/>
              <a:uFillTx/>
              <a:latin typeface="+mn-lt"/>
              <a:ea typeface="+mn-ea"/>
              <a:cs typeface="+mn-cs"/>
            </a:endParaRPr>
          </a:p>
          <a:p>
            <a:pPr marL="228600" marR="0" lvl="0" indent="0" algn="l" defTabSz="912813" rtl="0" eaLnBrk="1" fontAlgn="base" latinLnBrk="0" hangingPunct="1">
              <a:lnSpc>
                <a:spcPts val="2500"/>
              </a:lnSpc>
              <a:spcBef>
                <a:spcPct val="0"/>
              </a:spcBef>
              <a:spcAft>
                <a:spcPct val="0"/>
              </a:spcAft>
              <a:buClrTx/>
              <a:buSzPct val="120000"/>
              <a:buFontTx/>
              <a:buNone/>
              <a:tabLst/>
              <a:defRPr/>
            </a:pPr>
            <a:r>
              <a:rPr lang="en-US" sz="1700" kern="0" dirty="0" smtClean="0">
                <a:solidFill>
                  <a:schemeClr val="tx2"/>
                </a:solidFill>
                <a:latin typeface="+mn-lt"/>
              </a:rPr>
              <a:t>Now Consider the Link Between the Score and the Probability of Response</a:t>
            </a:r>
          </a:p>
          <a:p>
            <a:pPr marL="228600" marR="0" lvl="0" algn="l" defTabSz="912813" rtl="0" eaLnBrk="1" fontAlgn="base" latinLnBrk="0" hangingPunct="1">
              <a:lnSpc>
                <a:spcPts val="2500"/>
              </a:lnSpc>
              <a:spcBef>
                <a:spcPct val="0"/>
              </a:spcBef>
              <a:spcAft>
                <a:spcPct val="0"/>
              </a:spcAft>
              <a:buClrTx/>
              <a:buSzPct val="120000"/>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p:txBody>
      </p:sp>
      <p:sp>
        <p:nvSpPr>
          <p:cNvPr id="9" name="Slide Number Placeholder 4"/>
          <p:cNvSpPr>
            <a:spLocks noGrp="1"/>
          </p:cNvSpPr>
          <p:nvPr>
            <p:ph type="sldNum" sz="quarter" idx="11"/>
          </p:nvPr>
        </p:nvSpPr>
        <p:spPr/>
        <p:txBody>
          <a:bodyPr/>
          <a:lstStyle/>
          <a:p>
            <a:fld id="{F86C5123-99EE-4C46-A721-EC5E711C68C7}" type="slidenum">
              <a:rPr lang="en-US"/>
              <a:pPr/>
              <a:t>17</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4"/>
          <p:cNvSpPr>
            <a:spLocks noGrp="1" noChangeArrowheads="1"/>
          </p:cNvSpPr>
          <p:nvPr>
            <p:ph type="title"/>
          </p:nvPr>
        </p:nvSpPr>
        <p:spPr bwMode="gray">
          <a:xfrm>
            <a:off x="122238" y="81193"/>
            <a:ext cx="8793162" cy="292388"/>
          </a:xfrm>
        </p:spPr>
        <p:txBody>
          <a:bodyPr/>
          <a:lstStyle/>
          <a:p>
            <a:pPr eaLnBrk="1" hangingPunct="1"/>
            <a:r>
              <a:rPr lang="en-US" dirty="0" smtClean="0"/>
              <a:t>MODEL BASED SCORING</a:t>
            </a:r>
          </a:p>
        </p:txBody>
      </p:sp>
      <p:sp>
        <p:nvSpPr>
          <p:cNvPr id="2" name="TextBox 1"/>
          <p:cNvSpPr txBox="1"/>
          <p:nvPr/>
        </p:nvSpPr>
        <p:spPr>
          <a:xfrm>
            <a:off x="406010" y="1787104"/>
            <a:ext cx="8020812"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The Logit Link (hello, old friend…)</a:t>
            </a:r>
            <a:endParaRPr lang="en-US" dirty="0">
              <a:solidFill>
                <a:schemeClr val="tx2"/>
              </a:solidFill>
            </a:endParaRPr>
          </a:p>
        </p:txBody>
      </p:sp>
      <p:sp>
        <p:nvSpPr>
          <p:cNvPr id="19" name="TextBox 18"/>
          <p:cNvSpPr txBox="1"/>
          <p:nvPr/>
        </p:nvSpPr>
        <p:spPr>
          <a:xfrm>
            <a:off x="406010" y="3432751"/>
            <a:ext cx="8020812"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The </a:t>
            </a:r>
            <a:r>
              <a:rPr lang="en-US" dirty="0" err="1" smtClean="0">
                <a:solidFill>
                  <a:schemeClr val="tx2"/>
                </a:solidFill>
              </a:rPr>
              <a:t>Probit</a:t>
            </a:r>
            <a:r>
              <a:rPr lang="en-US" dirty="0" smtClean="0">
                <a:solidFill>
                  <a:schemeClr val="tx2"/>
                </a:solidFill>
              </a:rPr>
              <a:t> Link</a:t>
            </a:r>
            <a:endParaRPr lang="en-US" dirty="0">
              <a:solidFill>
                <a:schemeClr val="tx2"/>
              </a:solidFill>
            </a:endParaRPr>
          </a:p>
        </p:txBody>
      </p:sp>
      <p:sp>
        <p:nvSpPr>
          <p:cNvPr id="20" name="TextBox 19"/>
          <p:cNvSpPr txBox="1"/>
          <p:nvPr/>
        </p:nvSpPr>
        <p:spPr>
          <a:xfrm>
            <a:off x="406010" y="4739844"/>
            <a:ext cx="8020812"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The Complementary Log-Log Link</a:t>
            </a:r>
            <a:endParaRPr lang="en-US" dirty="0">
              <a:solidFill>
                <a:schemeClr val="tx2"/>
              </a:solidFill>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4001906554"/>
              </p:ext>
            </p:extLst>
          </p:nvPr>
        </p:nvGraphicFramePr>
        <p:xfrm>
          <a:off x="406010" y="1050032"/>
          <a:ext cx="3001963" cy="550863"/>
        </p:xfrm>
        <a:graphic>
          <a:graphicData uri="http://schemas.openxmlformats.org/presentationml/2006/ole">
            <mc:AlternateContent xmlns:mc="http://schemas.openxmlformats.org/markup-compatibility/2006">
              <mc:Choice xmlns:v="urn:schemas-microsoft-com:vml" Requires="v">
                <p:oleObj spid="_x0000_s54693" name="Equation" r:id="rId4" imgW="1384200" imgH="253800" progId="Equation.DSMT4">
                  <p:embed/>
                </p:oleObj>
              </mc:Choice>
              <mc:Fallback>
                <p:oleObj name="Equation" r:id="rId4" imgW="1384200" imgH="253800" progId="Equation.DSMT4">
                  <p:embed/>
                  <p:pic>
                    <p:nvPicPr>
                      <p:cNvPr id="0" name=""/>
                      <p:cNvPicPr>
                        <a:picLocks noChangeAspect="1" noChangeArrowheads="1"/>
                      </p:cNvPicPr>
                      <p:nvPr/>
                    </p:nvPicPr>
                    <p:blipFill>
                      <a:blip r:embed="rId5"/>
                      <a:srcRect/>
                      <a:stretch>
                        <a:fillRect/>
                      </a:stretch>
                    </p:blipFill>
                    <p:spPr bwMode="auto">
                      <a:xfrm>
                        <a:off x="406010" y="1050032"/>
                        <a:ext cx="3001963"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118745845"/>
              </p:ext>
            </p:extLst>
          </p:nvPr>
        </p:nvGraphicFramePr>
        <p:xfrm>
          <a:off x="406010" y="2282255"/>
          <a:ext cx="3608387" cy="936625"/>
        </p:xfrm>
        <a:graphic>
          <a:graphicData uri="http://schemas.openxmlformats.org/presentationml/2006/ole">
            <mc:AlternateContent xmlns:mc="http://schemas.openxmlformats.org/markup-compatibility/2006">
              <mc:Choice xmlns:v="urn:schemas-microsoft-com:vml" Requires="v">
                <p:oleObj spid="_x0000_s54694" name="Equation" r:id="rId6" imgW="1663560" imgH="431640" progId="Equation.DSMT4">
                  <p:embed/>
                </p:oleObj>
              </mc:Choice>
              <mc:Fallback>
                <p:oleObj name="Equation" r:id="rId6" imgW="1663560" imgH="431640" progId="Equation.DSMT4">
                  <p:embed/>
                  <p:pic>
                    <p:nvPicPr>
                      <p:cNvPr id="0" name=""/>
                      <p:cNvPicPr>
                        <a:picLocks noChangeAspect="1" noChangeArrowheads="1"/>
                      </p:cNvPicPr>
                      <p:nvPr/>
                    </p:nvPicPr>
                    <p:blipFill>
                      <a:blip r:embed="rId7"/>
                      <a:srcRect/>
                      <a:stretch>
                        <a:fillRect/>
                      </a:stretch>
                    </p:blipFill>
                    <p:spPr bwMode="auto">
                      <a:xfrm>
                        <a:off x="406010" y="2282255"/>
                        <a:ext cx="360838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08906505"/>
              </p:ext>
            </p:extLst>
          </p:nvPr>
        </p:nvGraphicFramePr>
        <p:xfrm>
          <a:off x="379413" y="3975100"/>
          <a:ext cx="7329487" cy="550863"/>
        </p:xfrm>
        <a:graphic>
          <a:graphicData uri="http://schemas.openxmlformats.org/presentationml/2006/ole">
            <mc:AlternateContent xmlns:mc="http://schemas.openxmlformats.org/markup-compatibility/2006">
              <mc:Choice xmlns:v="urn:schemas-microsoft-com:vml" Requires="v">
                <p:oleObj spid="_x0000_s54695" name="Equation" r:id="rId8" imgW="3377880" imgH="253800" progId="Equation.DSMT4">
                  <p:embed/>
                </p:oleObj>
              </mc:Choice>
              <mc:Fallback>
                <p:oleObj name="Equation" r:id="rId8" imgW="3377880" imgH="253800" progId="Equation.DSMT4">
                  <p:embed/>
                  <p:pic>
                    <p:nvPicPr>
                      <p:cNvPr id="0" name=""/>
                      <p:cNvPicPr>
                        <a:picLocks noChangeAspect="1" noChangeArrowheads="1"/>
                      </p:cNvPicPr>
                      <p:nvPr/>
                    </p:nvPicPr>
                    <p:blipFill>
                      <a:blip r:embed="rId9"/>
                      <a:srcRect/>
                      <a:stretch>
                        <a:fillRect/>
                      </a:stretch>
                    </p:blipFill>
                    <p:spPr bwMode="auto">
                      <a:xfrm>
                        <a:off x="379413" y="3975100"/>
                        <a:ext cx="7329487"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421613286"/>
              </p:ext>
            </p:extLst>
          </p:nvPr>
        </p:nvGraphicFramePr>
        <p:xfrm>
          <a:off x="406010" y="5367516"/>
          <a:ext cx="4932363" cy="606425"/>
        </p:xfrm>
        <a:graphic>
          <a:graphicData uri="http://schemas.openxmlformats.org/presentationml/2006/ole">
            <mc:AlternateContent xmlns:mc="http://schemas.openxmlformats.org/markup-compatibility/2006">
              <mc:Choice xmlns:v="urn:schemas-microsoft-com:vml" Requires="v">
                <p:oleObj spid="_x0000_s54696" name="Equation" r:id="rId10" imgW="2273040" imgH="279360" progId="Equation.DSMT4">
                  <p:embed/>
                </p:oleObj>
              </mc:Choice>
              <mc:Fallback>
                <p:oleObj name="Equation" r:id="rId10" imgW="2273040" imgH="279360" progId="Equation.DSMT4">
                  <p:embed/>
                  <p:pic>
                    <p:nvPicPr>
                      <p:cNvPr id="0" name=""/>
                      <p:cNvPicPr>
                        <a:picLocks noChangeAspect="1" noChangeArrowheads="1"/>
                      </p:cNvPicPr>
                      <p:nvPr/>
                    </p:nvPicPr>
                    <p:blipFill>
                      <a:blip r:embed="rId11"/>
                      <a:srcRect/>
                      <a:stretch>
                        <a:fillRect/>
                      </a:stretch>
                    </p:blipFill>
                    <p:spPr bwMode="auto">
                      <a:xfrm>
                        <a:off x="406010" y="5367516"/>
                        <a:ext cx="493236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741875"/>
      </p:ext>
    </p:extLst>
  </p:cSld>
  <p:clrMapOvr>
    <a:masterClrMapping/>
  </p:clrMapOvr>
  <p:transition>
    <p:zoom/>
    <p:sndAc>
      <p:end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18</a:t>
            </a:fld>
            <a:endParaRPr lang="en-US"/>
          </a:p>
        </p:txBody>
      </p:sp>
      <p:pic>
        <p:nvPicPr>
          <p:cNvPr id="5" name="Picture 4"/>
          <p:cNvPicPr>
            <a:picLocks noChangeAspect="1"/>
          </p:cNvPicPr>
          <p:nvPr/>
        </p:nvPicPr>
        <p:blipFill rotWithShape="1">
          <a:blip r:embed="rId2"/>
          <a:srcRect l="6244" t="32114" r="67561" b="22358"/>
          <a:stretch/>
        </p:blipFill>
        <p:spPr>
          <a:xfrm>
            <a:off x="2357422" y="1594704"/>
            <a:ext cx="3992136" cy="3902925"/>
          </a:xfrm>
          <a:prstGeom prst="rect">
            <a:avLst/>
          </a:prstGeom>
        </p:spPr>
      </p:pic>
      <p:sp>
        <p:nvSpPr>
          <p:cNvPr id="6" name="Rectangle 5"/>
          <p:cNvSpPr/>
          <p:nvPr/>
        </p:nvSpPr>
        <p:spPr bwMode="auto">
          <a:xfrm>
            <a:off x="976231" y="850981"/>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Let’s Estimate Some Models</a:t>
            </a:r>
            <a:endParaRPr lang="en-US" dirty="0">
              <a:solidFill>
                <a:schemeClr val="tx2"/>
              </a:solidFill>
            </a:endParaRPr>
          </a:p>
        </p:txBody>
      </p:sp>
      <p:sp>
        <p:nvSpPr>
          <p:cNvPr id="7" name="Rectangle 4"/>
          <p:cNvSpPr>
            <a:spLocks noGrp="1" noChangeArrowheads="1"/>
          </p:cNvSpPr>
          <p:nvPr>
            <p:ph type="title"/>
          </p:nvPr>
        </p:nvSpPr>
        <p:spPr bwMode="gray">
          <a:xfrm>
            <a:off x="350838" y="217206"/>
            <a:ext cx="8793162" cy="292388"/>
          </a:xfrm>
        </p:spPr>
        <p:txBody>
          <a:bodyPr/>
          <a:lstStyle/>
          <a:p>
            <a:pPr eaLnBrk="1" hangingPunct="1"/>
            <a:r>
              <a:rPr lang="en-US" dirty="0" smtClean="0"/>
              <a:t>MODEL BASED SCORING</a:t>
            </a:r>
          </a:p>
        </p:txBody>
      </p:sp>
    </p:spTree>
    <p:extLst>
      <p:ext uri="{BB962C8B-B14F-4D97-AF65-F5344CB8AC3E}">
        <p14:creationId xmlns:p14="http://schemas.microsoft.com/office/powerpoint/2010/main" val="3185884782"/>
      </p:ext>
    </p:extLst>
  </p:cSld>
  <p:clrMapOvr>
    <a:masterClrMapping/>
  </p:clrMapOvr>
  <p:transition>
    <p:zoom/>
    <p:sndAc>
      <p:end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4294967295"/>
          </p:nvPr>
        </p:nvSpPr>
        <p:spPr>
          <a:xfrm>
            <a:off x="7042150" y="6243638"/>
            <a:ext cx="1905000" cy="457200"/>
          </a:xfrm>
          <a:prstGeom prst="rect">
            <a:avLst/>
          </a:prstGeom>
          <a:noFill/>
        </p:spPr>
        <p:txBody>
          <a:bodyPr/>
          <a:lstStyle/>
          <a:p>
            <a:fld id="{7285E371-B3F3-412E-A04D-8151D7E8F707}" type="slidenum">
              <a:rPr lang="en-US"/>
              <a:pPr/>
              <a:t>1</a:t>
            </a:fld>
            <a:endParaRPr lang="en-US"/>
          </a:p>
        </p:txBody>
      </p:sp>
      <p:sp>
        <p:nvSpPr>
          <p:cNvPr id="23556" name="Oval 3"/>
          <p:cNvSpPr>
            <a:spLocks noChangeArrowheads="1"/>
          </p:cNvSpPr>
          <p:nvPr/>
        </p:nvSpPr>
        <p:spPr bwMode="auto">
          <a:xfrm>
            <a:off x="1143000" y="1556640"/>
            <a:ext cx="2819400" cy="2209800"/>
          </a:xfrm>
          <a:prstGeom prst="ellipse">
            <a:avLst/>
          </a:prstGeom>
          <a:solidFill>
            <a:schemeClr val="accent1"/>
          </a:solidFill>
          <a:ln w="12700">
            <a:solidFill>
              <a:schemeClr val="tx1"/>
            </a:solidFill>
            <a:round/>
            <a:headEnd type="none" w="sm" len="sm"/>
            <a:tailEnd type="none" w="sm" len="sm"/>
          </a:ln>
        </p:spPr>
        <p:txBody>
          <a:bodyPr wrap="none" anchor="ctr"/>
          <a:lstStyle/>
          <a:p>
            <a:pPr algn="ctr" eaLnBrk="0" hangingPunct="0">
              <a:spcBef>
                <a:spcPct val="0"/>
              </a:spcBef>
              <a:buClrTx/>
              <a:buSzTx/>
              <a:buFontTx/>
              <a:buNone/>
            </a:pPr>
            <a:r>
              <a:rPr lang="en-US" sz="2400" b="1">
                <a:latin typeface="Arial" charset="0"/>
              </a:rPr>
              <a:t>Customer</a:t>
            </a:r>
          </a:p>
          <a:p>
            <a:pPr algn="ctr" eaLnBrk="0" hangingPunct="0">
              <a:spcBef>
                <a:spcPct val="0"/>
              </a:spcBef>
              <a:buClrTx/>
              <a:buSzTx/>
              <a:buFontTx/>
              <a:buNone/>
            </a:pPr>
            <a:r>
              <a:rPr lang="en-US" sz="2400" b="1">
                <a:latin typeface="Arial" charset="0"/>
              </a:rPr>
              <a:t>Acquisition</a:t>
            </a:r>
          </a:p>
        </p:txBody>
      </p:sp>
      <p:sp>
        <p:nvSpPr>
          <p:cNvPr id="23557" name="Oval 4"/>
          <p:cNvSpPr>
            <a:spLocks noChangeArrowheads="1"/>
          </p:cNvSpPr>
          <p:nvPr/>
        </p:nvSpPr>
        <p:spPr bwMode="auto">
          <a:xfrm>
            <a:off x="5105400" y="1556640"/>
            <a:ext cx="2819400" cy="2209800"/>
          </a:xfrm>
          <a:prstGeom prst="ellipse">
            <a:avLst/>
          </a:prstGeom>
          <a:solidFill>
            <a:schemeClr val="accent1"/>
          </a:solidFill>
          <a:ln w="12700">
            <a:solidFill>
              <a:schemeClr val="tx1"/>
            </a:solidFill>
            <a:round/>
            <a:headEnd type="none" w="sm" len="sm"/>
            <a:tailEnd type="none" w="sm" len="sm"/>
          </a:ln>
        </p:spPr>
        <p:txBody>
          <a:bodyPr wrap="none" anchor="ctr"/>
          <a:lstStyle/>
          <a:p>
            <a:pPr algn="ctr" eaLnBrk="0" hangingPunct="0">
              <a:spcBef>
                <a:spcPct val="0"/>
              </a:spcBef>
              <a:buClrTx/>
              <a:buSzTx/>
              <a:buFontTx/>
              <a:buNone/>
            </a:pPr>
            <a:r>
              <a:rPr lang="en-US" sz="2400" b="1">
                <a:latin typeface="Arial" charset="0"/>
              </a:rPr>
              <a:t>Customer</a:t>
            </a:r>
          </a:p>
          <a:p>
            <a:pPr algn="ctr" eaLnBrk="0" hangingPunct="0">
              <a:spcBef>
                <a:spcPct val="0"/>
              </a:spcBef>
              <a:buClrTx/>
              <a:buSzTx/>
              <a:buFontTx/>
              <a:buNone/>
            </a:pPr>
            <a:r>
              <a:rPr lang="en-US" sz="2400" b="1">
                <a:latin typeface="Arial" charset="0"/>
              </a:rPr>
              <a:t>Retention</a:t>
            </a:r>
          </a:p>
        </p:txBody>
      </p:sp>
      <p:sp>
        <p:nvSpPr>
          <p:cNvPr id="23558" name="Text Box 5"/>
          <p:cNvSpPr txBox="1">
            <a:spLocks noChangeArrowheads="1"/>
          </p:cNvSpPr>
          <p:nvPr/>
        </p:nvSpPr>
        <p:spPr bwMode="auto">
          <a:xfrm>
            <a:off x="337457" y="4049486"/>
            <a:ext cx="7924800" cy="1874359"/>
          </a:xfrm>
          <a:prstGeom prst="rect">
            <a:avLst/>
          </a:prstGeom>
          <a:noFill/>
          <a:ln w="12700">
            <a:noFill/>
            <a:miter lim="800000"/>
            <a:headEnd type="none" w="sm" len="sm"/>
            <a:tailEnd type="none" w="sm" len="sm"/>
          </a:ln>
        </p:spPr>
        <p:txBody>
          <a:bodyPr>
            <a:spAutoFit/>
          </a:bodyPr>
          <a:lstStyle/>
          <a:p>
            <a:pPr eaLnBrk="0" hangingPunct="0">
              <a:spcBef>
                <a:spcPct val="0"/>
              </a:spcBef>
              <a:buClrTx/>
              <a:buSzTx/>
              <a:buFontTx/>
              <a:buNone/>
            </a:pPr>
            <a:r>
              <a:rPr lang="en-US" b="1" i="1" dirty="0">
                <a:latin typeface="Arial" charset="0"/>
              </a:rPr>
              <a:t>“The purpose of a business is to create and keep a customer.  To do that you have to produce and </a:t>
            </a:r>
            <a:r>
              <a:rPr lang="en-US" b="1" i="1" u="sng" dirty="0">
                <a:solidFill>
                  <a:schemeClr val="tx1">
                    <a:lumMod val="65000"/>
                    <a:lumOff val="35000"/>
                  </a:schemeClr>
                </a:solidFill>
                <a:latin typeface="Arial" charset="0"/>
              </a:rPr>
              <a:t>deliver goods and services that </a:t>
            </a:r>
            <a:r>
              <a:rPr lang="en-US" b="1" i="1" u="sng" dirty="0" smtClean="0">
                <a:solidFill>
                  <a:schemeClr val="tx1">
                    <a:lumMod val="65000"/>
                    <a:lumOff val="35000"/>
                  </a:schemeClr>
                </a:solidFill>
                <a:latin typeface="Arial" charset="0"/>
              </a:rPr>
              <a:t>people want and value </a:t>
            </a:r>
            <a:r>
              <a:rPr lang="en-US" b="1" i="1" dirty="0" smtClean="0">
                <a:latin typeface="Arial" charset="0"/>
              </a:rPr>
              <a:t>at </a:t>
            </a:r>
            <a:r>
              <a:rPr lang="en-US" b="1" i="1" u="sng" dirty="0">
                <a:solidFill>
                  <a:srgbClr val="00B050"/>
                </a:solidFill>
                <a:latin typeface="Arial" charset="0"/>
              </a:rPr>
              <a:t>prices</a:t>
            </a:r>
            <a:r>
              <a:rPr lang="en-US" b="1" i="1" dirty="0">
                <a:latin typeface="Arial" charset="0"/>
              </a:rPr>
              <a:t> and </a:t>
            </a:r>
            <a:r>
              <a:rPr lang="en-US" b="1" i="1" u="sng" dirty="0">
                <a:solidFill>
                  <a:schemeClr val="tx2"/>
                </a:solidFill>
                <a:latin typeface="Arial" charset="0"/>
              </a:rPr>
              <a:t>under conditions that are reasonably attractive relative to those offered by others to a proportion of customers large enough to make those prices and conditions possible</a:t>
            </a:r>
            <a:r>
              <a:rPr lang="en-US" sz="1800" b="1" i="1" dirty="0" smtClean="0">
                <a:latin typeface="Arial" charset="0"/>
              </a:rPr>
              <a:t>.”</a:t>
            </a:r>
            <a:endParaRPr lang="en-US" sz="1800" b="1" i="1" dirty="0">
              <a:latin typeface="Arial" charset="0"/>
            </a:endParaRPr>
          </a:p>
          <a:p>
            <a:pPr eaLnBrk="0" hangingPunct="0">
              <a:spcBef>
                <a:spcPct val="10000"/>
              </a:spcBef>
              <a:buClrTx/>
              <a:buSzTx/>
              <a:buFontTx/>
              <a:buNone/>
            </a:pPr>
            <a:r>
              <a:rPr lang="en-US" sz="1800" b="1" dirty="0">
                <a:latin typeface="Arial" charset="0"/>
              </a:rPr>
              <a:t>		 </a:t>
            </a:r>
            <a:r>
              <a:rPr lang="en-US" sz="1800" dirty="0">
                <a:latin typeface="Arial" charset="0"/>
              </a:rPr>
              <a:t>--  </a:t>
            </a:r>
            <a:r>
              <a:rPr lang="en-US" sz="1400" dirty="0">
                <a:latin typeface="Arial" charset="0"/>
              </a:rPr>
              <a:t>Theodore Levitt, “Marketing and the Corporate Purpose” in</a:t>
            </a:r>
            <a:r>
              <a:rPr lang="en-US" sz="1400" b="1" dirty="0">
                <a:latin typeface="Arial" charset="0"/>
              </a:rPr>
              <a:t> 			       The Marketing Imagination </a:t>
            </a:r>
            <a:r>
              <a:rPr lang="en-US" sz="1400" dirty="0">
                <a:latin typeface="Arial" charset="0"/>
              </a:rPr>
              <a:t>(New York:  Free Press), 1986</a:t>
            </a:r>
            <a:r>
              <a:rPr lang="en-US" sz="1400" b="1" dirty="0">
                <a:latin typeface="Arial" charset="0"/>
              </a:rPr>
              <a:t>.</a:t>
            </a:r>
          </a:p>
        </p:txBody>
      </p:sp>
      <p:sp>
        <p:nvSpPr>
          <p:cNvPr id="23559" name="AutoShape 6"/>
          <p:cNvSpPr>
            <a:spLocks noChangeArrowheads="1"/>
          </p:cNvSpPr>
          <p:nvPr/>
        </p:nvSpPr>
        <p:spPr bwMode="auto">
          <a:xfrm>
            <a:off x="3962400" y="2394840"/>
            <a:ext cx="1143000" cy="533400"/>
          </a:xfrm>
          <a:prstGeom prst="leftRightArrow">
            <a:avLst>
              <a:gd name="adj1" fmla="val 50000"/>
              <a:gd name="adj2" fmla="val 42857"/>
            </a:avLst>
          </a:prstGeom>
          <a:solidFill>
            <a:srgbClr val="CC0000"/>
          </a:solidFill>
          <a:ln w="12700">
            <a:solidFill>
              <a:srgbClr val="CC0000"/>
            </a:solidFill>
            <a:miter lim="800000"/>
            <a:headEnd type="none" w="sm" len="sm"/>
            <a:tailEnd type="none" w="sm" len="sm"/>
          </a:ln>
        </p:spPr>
        <p:txBody>
          <a:bodyPr wrap="none" anchor="ctr"/>
          <a:lstStyle/>
          <a:p>
            <a:endParaRPr lang="en-US"/>
          </a:p>
        </p:txBody>
      </p:sp>
      <p:sp>
        <p:nvSpPr>
          <p:cNvPr id="23561" name="AutoShape 8"/>
          <p:cNvSpPr>
            <a:spLocks noChangeArrowheads="1"/>
          </p:cNvSpPr>
          <p:nvPr/>
        </p:nvSpPr>
        <p:spPr bwMode="auto">
          <a:xfrm>
            <a:off x="685800" y="2242440"/>
            <a:ext cx="533400" cy="990600"/>
          </a:xfrm>
          <a:prstGeom prst="curvedRightArrow">
            <a:avLst>
              <a:gd name="adj1" fmla="val 37143"/>
              <a:gd name="adj2" fmla="val 74286"/>
              <a:gd name="adj3" fmla="val 33333"/>
            </a:avLst>
          </a:prstGeom>
          <a:solidFill>
            <a:srgbClr val="CC0000"/>
          </a:solidFill>
          <a:ln w="12700">
            <a:solidFill>
              <a:srgbClr val="CC0000"/>
            </a:solidFill>
            <a:miter lim="800000"/>
            <a:headEnd/>
            <a:tailEnd/>
          </a:ln>
        </p:spPr>
        <p:txBody>
          <a:bodyPr wrap="none" anchor="ctr"/>
          <a:lstStyle/>
          <a:p>
            <a:endParaRPr lang="en-US"/>
          </a:p>
        </p:txBody>
      </p:sp>
      <p:sp>
        <p:nvSpPr>
          <p:cNvPr id="23563" name="AutoShape 10"/>
          <p:cNvSpPr>
            <a:spLocks noChangeArrowheads="1"/>
          </p:cNvSpPr>
          <p:nvPr/>
        </p:nvSpPr>
        <p:spPr bwMode="auto">
          <a:xfrm rot="359917" flipH="1">
            <a:off x="7848600" y="2394840"/>
            <a:ext cx="577850" cy="866775"/>
          </a:xfrm>
          <a:prstGeom prst="curvedRightArrow">
            <a:avLst>
              <a:gd name="adj1" fmla="val 30000"/>
              <a:gd name="adj2" fmla="val 60000"/>
              <a:gd name="adj3" fmla="val 33333"/>
            </a:avLst>
          </a:prstGeom>
          <a:solidFill>
            <a:srgbClr val="CC0000"/>
          </a:solidFill>
          <a:ln w="12700">
            <a:solidFill>
              <a:srgbClr val="CC0000"/>
            </a:solidFill>
            <a:miter lim="800000"/>
            <a:headEnd/>
            <a:tailEnd/>
          </a:ln>
        </p:spPr>
        <p:txBody>
          <a:bodyPr wrap="none" anchor="ctr"/>
          <a:lstStyle/>
          <a:p>
            <a:endParaRPr lang="en-US"/>
          </a:p>
        </p:txBody>
      </p:sp>
      <p:sp>
        <p:nvSpPr>
          <p:cNvPr id="11" name="Rectangle 4"/>
          <p:cNvSpPr>
            <a:spLocks noGrp="1" noChangeArrowheads="1"/>
          </p:cNvSpPr>
          <p:nvPr>
            <p:ph type="title"/>
          </p:nvPr>
        </p:nvSpPr>
        <p:spPr bwMode="gray">
          <a:xfrm>
            <a:off x="122238" y="234950"/>
            <a:ext cx="8793162" cy="292388"/>
          </a:xfrm>
        </p:spPr>
        <p:txBody>
          <a:bodyPr/>
          <a:lstStyle/>
          <a:p>
            <a:pPr eaLnBrk="1" hangingPunct="1"/>
            <a:r>
              <a:rPr lang="en-US" dirty="0" smtClean="0"/>
              <a:t>THE ESSENCE OF MARKETING</a:t>
            </a:r>
          </a:p>
        </p:txBody>
      </p:sp>
      <p:sp>
        <p:nvSpPr>
          <p:cNvPr id="12"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Customer Acquisition and Retention</a:t>
            </a:r>
            <a:endParaRPr lang="en-US" sz="1800" i="1" dirty="0">
              <a:solidFill>
                <a:schemeClr val="tx2"/>
              </a:solidFill>
            </a:endParaRPr>
          </a:p>
        </p:txBody>
      </p:sp>
      <p:sp>
        <p:nvSpPr>
          <p:cNvPr id="2" name="Oval 1"/>
          <p:cNvSpPr/>
          <p:nvPr/>
        </p:nvSpPr>
        <p:spPr bwMode="auto">
          <a:xfrm>
            <a:off x="1562100" y="2291416"/>
            <a:ext cx="1981200" cy="827331"/>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37320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19</a:t>
            </a:fld>
            <a:endParaRPr lang="en-US"/>
          </a:p>
        </p:txBody>
      </p:sp>
      <p:sp>
        <p:nvSpPr>
          <p:cNvPr id="6" name="Rectangle 5"/>
          <p:cNvSpPr/>
          <p:nvPr/>
        </p:nvSpPr>
        <p:spPr bwMode="auto">
          <a:xfrm>
            <a:off x="519031" y="41555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Model Estimation</a:t>
            </a:r>
            <a:endParaRPr lang="en-US" dirty="0">
              <a:solidFill>
                <a:schemeClr val="tx2"/>
              </a:solidFill>
            </a:endParaRPr>
          </a:p>
        </p:txBody>
      </p:sp>
      <p:sp>
        <p:nvSpPr>
          <p:cNvPr id="7" name="Rectangle 4"/>
          <p:cNvSpPr>
            <a:spLocks noGrp="1" noChangeArrowheads="1"/>
          </p:cNvSpPr>
          <p:nvPr>
            <p:ph type="title"/>
          </p:nvPr>
        </p:nvSpPr>
        <p:spPr bwMode="gray">
          <a:xfrm>
            <a:off x="122238" y="123164"/>
            <a:ext cx="8793162" cy="292388"/>
          </a:xfrm>
        </p:spPr>
        <p:txBody>
          <a:bodyPr/>
          <a:lstStyle/>
          <a:p>
            <a:pPr eaLnBrk="1" hangingPunct="1"/>
            <a:r>
              <a:rPr lang="en-US" dirty="0" smtClean="0"/>
              <a:t>MODEL BASED SCORING</a:t>
            </a:r>
          </a:p>
        </p:txBody>
      </p:sp>
      <p:pic>
        <p:nvPicPr>
          <p:cNvPr id="2" name="Picture 1"/>
          <p:cNvPicPr>
            <a:picLocks noChangeAspect="1"/>
          </p:cNvPicPr>
          <p:nvPr/>
        </p:nvPicPr>
        <p:blipFill rotWithShape="1">
          <a:blip r:embed="rId2"/>
          <a:srcRect r="72829" b="35057"/>
          <a:stretch/>
        </p:blipFill>
        <p:spPr>
          <a:xfrm>
            <a:off x="2464149" y="1110276"/>
            <a:ext cx="3933817" cy="5288877"/>
          </a:xfrm>
          <a:prstGeom prst="rect">
            <a:avLst/>
          </a:prstGeom>
        </p:spPr>
      </p:pic>
      <p:pic>
        <p:nvPicPr>
          <p:cNvPr id="3" name="Picture 2"/>
          <p:cNvPicPr>
            <a:picLocks noChangeAspect="1"/>
          </p:cNvPicPr>
          <p:nvPr/>
        </p:nvPicPr>
        <p:blipFill rotWithShape="1">
          <a:blip r:embed="rId3"/>
          <a:srcRect l="25359" t="23664" r="45724" b="33767"/>
          <a:stretch/>
        </p:blipFill>
        <p:spPr>
          <a:xfrm>
            <a:off x="5357803" y="2958260"/>
            <a:ext cx="3305194" cy="2736947"/>
          </a:xfrm>
          <a:prstGeom prst="rect">
            <a:avLst/>
          </a:prstGeom>
        </p:spPr>
      </p:pic>
      <p:sp>
        <p:nvSpPr>
          <p:cNvPr id="9" name="TextBox 8"/>
          <p:cNvSpPr txBox="1"/>
          <p:nvPr/>
        </p:nvSpPr>
        <p:spPr>
          <a:xfrm>
            <a:off x="508145" y="1164770"/>
            <a:ext cx="1603683" cy="1569660"/>
          </a:xfrm>
          <a:prstGeom prst="rect">
            <a:avLst/>
          </a:prstGeom>
          <a:solidFill>
            <a:schemeClr val="bg2">
              <a:lumMod val="20000"/>
              <a:lumOff val="80000"/>
            </a:schemeClr>
          </a:solidFill>
        </p:spPr>
        <p:txBody>
          <a:bodyPr wrap="square" rtlCol="0">
            <a:spAutoFit/>
          </a:bodyPr>
          <a:lstStyle/>
          <a:p>
            <a:r>
              <a:rPr lang="en-US" dirty="0" smtClean="0">
                <a:solidFill>
                  <a:schemeClr val="tx2"/>
                </a:solidFill>
              </a:rPr>
              <a:t>Model estimated on N=200 consumers in estimation sample</a:t>
            </a:r>
            <a:endParaRPr lang="en-US" dirty="0">
              <a:solidFill>
                <a:schemeClr val="tx2"/>
              </a:solidFill>
            </a:endParaRPr>
          </a:p>
        </p:txBody>
      </p:sp>
      <p:sp>
        <p:nvSpPr>
          <p:cNvPr id="5" name="Oval 4"/>
          <p:cNvSpPr/>
          <p:nvPr/>
        </p:nvSpPr>
        <p:spPr bwMode="auto">
          <a:xfrm>
            <a:off x="5627914" y="4865914"/>
            <a:ext cx="1458686" cy="381000"/>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087145551"/>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20</a:t>
            </a:fld>
            <a:endParaRPr lang="en-US"/>
          </a:p>
        </p:txBody>
      </p:sp>
      <p:sp>
        <p:nvSpPr>
          <p:cNvPr id="5" name="Rectangle 4"/>
          <p:cNvSpPr/>
          <p:nvPr/>
        </p:nvSpPr>
        <p:spPr bwMode="auto">
          <a:xfrm>
            <a:off x="497259" y="570515"/>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Model Estimation</a:t>
            </a:r>
            <a:endParaRPr lang="en-US" dirty="0">
              <a:solidFill>
                <a:schemeClr val="tx2"/>
              </a:solidFill>
            </a:endParaRPr>
          </a:p>
        </p:txBody>
      </p:sp>
      <p:sp>
        <p:nvSpPr>
          <p:cNvPr id="6" name="Rectangle 4"/>
          <p:cNvSpPr>
            <a:spLocks noGrp="1" noChangeArrowheads="1"/>
          </p:cNvSpPr>
          <p:nvPr>
            <p:ph type="title"/>
          </p:nvPr>
        </p:nvSpPr>
        <p:spPr bwMode="gray">
          <a:xfrm>
            <a:off x="122238" y="123164"/>
            <a:ext cx="8793162" cy="292388"/>
          </a:xfrm>
        </p:spPr>
        <p:txBody>
          <a:bodyPr/>
          <a:lstStyle/>
          <a:p>
            <a:pPr eaLnBrk="1" hangingPunct="1"/>
            <a:r>
              <a:rPr lang="en-US" dirty="0" smtClean="0"/>
              <a:t>MODEL BASED SCORING</a:t>
            </a:r>
          </a:p>
        </p:txBody>
      </p:sp>
      <p:sp>
        <p:nvSpPr>
          <p:cNvPr id="7" name="Rectangle 6"/>
          <p:cNvSpPr/>
          <p:nvPr/>
        </p:nvSpPr>
        <p:spPr bwMode="auto">
          <a:xfrm>
            <a:off x="122238" y="1700364"/>
            <a:ext cx="1810512"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lang="en-US" dirty="0" smtClean="0">
                <a:solidFill>
                  <a:schemeClr val="tx2"/>
                </a:solidFill>
              </a:rPr>
              <a:t>Logit</a:t>
            </a:r>
            <a:endParaRPr kumimoji="0" lang="en-US" sz="1600" b="1" i="0" u="none" strike="noStrike" cap="none" normalizeH="0" baseline="0" dirty="0" smtClean="0">
              <a:ln>
                <a:noFill/>
              </a:ln>
              <a:solidFill>
                <a:schemeClr val="tx2"/>
              </a:solidFill>
              <a:effectLst/>
            </a:endParaRPr>
          </a:p>
        </p:txBody>
      </p:sp>
      <p:pic>
        <p:nvPicPr>
          <p:cNvPr id="8" name="Picture 7"/>
          <p:cNvPicPr>
            <a:picLocks noChangeAspect="1"/>
          </p:cNvPicPr>
          <p:nvPr/>
        </p:nvPicPr>
        <p:blipFill rotWithShape="1">
          <a:blip r:embed="rId3"/>
          <a:srcRect b="25480"/>
          <a:stretch/>
        </p:blipFill>
        <p:spPr>
          <a:xfrm>
            <a:off x="122238" y="2272914"/>
            <a:ext cx="9144000" cy="1845039"/>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310203529"/>
              </p:ext>
            </p:extLst>
          </p:nvPr>
        </p:nvGraphicFramePr>
        <p:xfrm>
          <a:off x="349254" y="4481391"/>
          <a:ext cx="3608387" cy="936625"/>
        </p:xfrm>
        <a:graphic>
          <a:graphicData uri="http://schemas.openxmlformats.org/presentationml/2006/ole">
            <mc:AlternateContent xmlns:mc="http://schemas.openxmlformats.org/markup-compatibility/2006">
              <mc:Choice xmlns:v="urn:schemas-microsoft-com:vml" Requires="v">
                <p:oleObj spid="_x0000_s55348" name="Equation" r:id="rId4" imgW="1663560" imgH="431640" progId="Equation.DSMT4">
                  <p:embed/>
                </p:oleObj>
              </mc:Choice>
              <mc:Fallback>
                <p:oleObj name="Equation" r:id="rId4" imgW="1663560" imgH="431640" progId="Equation.DSMT4">
                  <p:embed/>
                  <p:pic>
                    <p:nvPicPr>
                      <p:cNvPr id="23" name="Object 22"/>
                      <p:cNvPicPr>
                        <a:picLocks noChangeAspect="1" noChangeArrowheads="1"/>
                      </p:cNvPicPr>
                      <p:nvPr/>
                    </p:nvPicPr>
                    <p:blipFill>
                      <a:blip r:embed="rId5"/>
                      <a:srcRect/>
                      <a:stretch>
                        <a:fillRect/>
                      </a:stretch>
                    </p:blipFill>
                    <p:spPr bwMode="auto">
                      <a:xfrm>
                        <a:off x="349254" y="4481391"/>
                        <a:ext cx="360838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0410609"/>
      </p:ext>
    </p:extLst>
  </p:cSld>
  <p:clrMapOvr>
    <a:masterClrMapping/>
  </p:clrMapOvr>
  <p:transition>
    <p:zoom/>
    <p:sndAc>
      <p:end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21</a:t>
            </a:fld>
            <a:endParaRPr lang="en-US"/>
          </a:p>
        </p:txBody>
      </p:sp>
      <p:pic>
        <p:nvPicPr>
          <p:cNvPr id="5" name="Picture 4"/>
          <p:cNvPicPr>
            <a:picLocks noChangeAspect="1"/>
          </p:cNvPicPr>
          <p:nvPr/>
        </p:nvPicPr>
        <p:blipFill rotWithShape="1">
          <a:blip r:embed="rId2"/>
          <a:srcRect l="6244" t="32114" r="67561" b="22358"/>
          <a:stretch/>
        </p:blipFill>
        <p:spPr>
          <a:xfrm>
            <a:off x="1349053" y="1520059"/>
            <a:ext cx="3992136" cy="3902925"/>
          </a:xfrm>
          <a:prstGeom prst="rect">
            <a:avLst/>
          </a:prstGeom>
        </p:spPr>
      </p:pic>
      <p:sp>
        <p:nvSpPr>
          <p:cNvPr id="6" name="Rectangle 5"/>
          <p:cNvSpPr/>
          <p:nvPr/>
        </p:nvSpPr>
        <p:spPr bwMode="auto">
          <a:xfrm>
            <a:off x="976231" y="850981"/>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Let’s Estimate Some Models</a:t>
            </a:r>
            <a:endParaRPr lang="en-US" dirty="0">
              <a:solidFill>
                <a:schemeClr val="tx2"/>
              </a:solidFill>
            </a:endParaRPr>
          </a:p>
        </p:txBody>
      </p:sp>
      <p:sp>
        <p:nvSpPr>
          <p:cNvPr id="7" name="Rectangle 4"/>
          <p:cNvSpPr>
            <a:spLocks noGrp="1" noChangeArrowheads="1"/>
          </p:cNvSpPr>
          <p:nvPr>
            <p:ph type="title"/>
          </p:nvPr>
        </p:nvSpPr>
        <p:spPr bwMode="gray">
          <a:xfrm>
            <a:off x="350838" y="217206"/>
            <a:ext cx="8793162" cy="292388"/>
          </a:xfrm>
        </p:spPr>
        <p:txBody>
          <a:bodyPr/>
          <a:lstStyle/>
          <a:p>
            <a:pPr eaLnBrk="1" hangingPunct="1"/>
            <a:r>
              <a:rPr lang="en-US" dirty="0" smtClean="0"/>
              <a:t>MODEL BASED SCORING</a:t>
            </a:r>
          </a:p>
        </p:txBody>
      </p:sp>
      <p:pic>
        <p:nvPicPr>
          <p:cNvPr id="2" name="Picture 1"/>
          <p:cNvPicPr>
            <a:picLocks noChangeAspect="1"/>
          </p:cNvPicPr>
          <p:nvPr/>
        </p:nvPicPr>
        <p:blipFill>
          <a:blip r:embed="rId3"/>
          <a:stretch>
            <a:fillRect/>
          </a:stretch>
        </p:blipFill>
        <p:spPr>
          <a:xfrm>
            <a:off x="3732245" y="2338748"/>
            <a:ext cx="4417947" cy="3726442"/>
          </a:xfrm>
          <a:prstGeom prst="rect">
            <a:avLst/>
          </a:prstGeom>
        </p:spPr>
      </p:pic>
      <p:sp>
        <p:nvSpPr>
          <p:cNvPr id="8" name="Oval 7"/>
          <p:cNvSpPr/>
          <p:nvPr/>
        </p:nvSpPr>
        <p:spPr bwMode="auto">
          <a:xfrm>
            <a:off x="4018076" y="5140733"/>
            <a:ext cx="1458686" cy="381000"/>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601561194"/>
      </p:ext>
    </p:extLst>
  </p:cSld>
  <p:clrMapOvr>
    <a:masterClrMapping/>
  </p:clrMapOvr>
  <p:transition>
    <p:zoom/>
    <p:sndAc>
      <p:end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22</a:t>
            </a:fld>
            <a:endParaRPr lang="en-US"/>
          </a:p>
        </p:txBody>
      </p:sp>
      <p:sp>
        <p:nvSpPr>
          <p:cNvPr id="5" name="Rectangle 4"/>
          <p:cNvSpPr/>
          <p:nvPr/>
        </p:nvSpPr>
        <p:spPr bwMode="auto">
          <a:xfrm>
            <a:off x="497259" y="570515"/>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Model Estimation</a:t>
            </a:r>
            <a:endParaRPr lang="en-US" dirty="0">
              <a:solidFill>
                <a:schemeClr val="tx2"/>
              </a:solidFill>
            </a:endParaRPr>
          </a:p>
        </p:txBody>
      </p:sp>
      <p:sp>
        <p:nvSpPr>
          <p:cNvPr id="6" name="Rectangle 4"/>
          <p:cNvSpPr>
            <a:spLocks noGrp="1" noChangeArrowheads="1"/>
          </p:cNvSpPr>
          <p:nvPr>
            <p:ph type="title"/>
          </p:nvPr>
        </p:nvSpPr>
        <p:spPr bwMode="gray">
          <a:xfrm>
            <a:off x="122238" y="123164"/>
            <a:ext cx="8793162" cy="292388"/>
          </a:xfrm>
        </p:spPr>
        <p:txBody>
          <a:bodyPr/>
          <a:lstStyle/>
          <a:p>
            <a:pPr eaLnBrk="1" hangingPunct="1"/>
            <a:r>
              <a:rPr lang="en-US" dirty="0" smtClean="0"/>
              <a:t>MODEL BASED SCORING</a:t>
            </a:r>
          </a:p>
        </p:txBody>
      </p:sp>
      <p:sp>
        <p:nvSpPr>
          <p:cNvPr id="7" name="Rectangle 6"/>
          <p:cNvSpPr/>
          <p:nvPr/>
        </p:nvSpPr>
        <p:spPr bwMode="auto">
          <a:xfrm>
            <a:off x="122238" y="1700364"/>
            <a:ext cx="1810512"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lang="en-US" dirty="0" err="1" smtClean="0">
                <a:solidFill>
                  <a:schemeClr val="tx2"/>
                </a:solidFill>
              </a:rPr>
              <a:t>Probit</a:t>
            </a:r>
            <a:endParaRPr kumimoji="0" lang="en-US" sz="1600" b="1" i="0" u="none" strike="noStrike" cap="none" normalizeH="0" baseline="0" dirty="0" smtClean="0">
              <a:ln>
                <a:noFill/>
              </a:ln>
              <a:solidFill>
                <a:schemeClr val="tx2"/>
              </a:solidFill>
              <a:effectLst/>
            </a:endParaRPr>
          </a:p>
        </p:txBody>
      </p:sp>
      <p:pic>
        <p:nvPicPr>
          <p:cNvPr id="2" name="Picture 1"/>
          <p:cNvPicPr>
            <a:picLocks noChangeAspect="1"/>
          </p:cNvPicPr>
          <p:nvPr/>
        </p:nvPicPr>
        <p:blipFill rotWithShape="1">
          <a:blip r:embed="rId3"/>
          <a:srcRect b="24609"/>
          <a:stretch/>
        </p:blipFill>
        <p:spPr>
          <a:xfrm>
            <a:off x="0" y="2257663"/>
            <a:ext cx="9144000" cy="1866596"/>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579450110"/>
              </p:ext>
            </p:extLst>
          </p:nvPr>
        </p:nvGraphicFramePr>
        <p:xfrm>
          <a:off x="122238" y="4560221"/>
          <a:ext cx="7329487" cy="550863"/>
        </p:xfrm>
        <a:graphic>
          <a:graphicData uri="http://schemas.openxmlformats.org/presentationml/2006/ole">
            <mc:AlternateContent xmlns:mc="http://schemas.openxmlformats.org/markup-compatibility/2006">
              <mc:Choice xmlns:v="urn:schemas-microsoft-com:vml" Requires="v">
                <p:oleObj spid="_x0000_s56372" name="Equation" r:id="rId4" imgW="3377880" imgH="253800" progId="Equation.DSMT4">
                  <p:embed/>
                </p:oleObj>
              </mc:Choice>
              <mc:Fallback>
                <p:oleObj name="Equation" r:id="rId4" imgW="3377880" imgH="253800" progId="Equation.DSMT4">
                  <p:embed/>
                  <p:pic>
                    <p:nvPicPr>
                      <p:cNvPr id="24" name="Object 23"/>
                      <p:cNvPicPr>
                        <a:picLocks noChangeAspect="1" noChangeArrowheads="1"/>
                      </p:cNvPicPr>
                      <p:nvPr/>
                    </p:nvPicPr>
                    <p:blipFill>
                      <a:blip r:embed="rId5"/>
                      <a:srcRect/>
                      <a:stretch>
                        <a:fillRect/>
                      </a:stretch>
                    </p:blipFill>
                    <p:spPr bwMode="auto">
                      <a:xfrm>
                        <a:off x="122238" y="4560221"/>
                        <a:ext cx="7329487"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37941982"/>
      </p:ext>
    </p:extLst>
  </p:cSld>
  <p:clrMapOvr>
    <a:masterClrMapping/>
  </p:clrMapOvr>
  <p:transition>
    <p:zoom/>
    <p:sndAc>
      <p:end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23</a:t>
            </a:fld>
            <a:endParaRPr lang="en-US"/>
          </a:p>
        </p:txBody>
      </p:sp>
      <p:pic>
        <p:nvPicPr>
          <p:cNvPr id="5" name="Picture 4"/>
          <p:cNvPicPr>
            <a:picLocks noChangeAspect="1"/>
          </p:cNvPicPr>
          <p:nvPr/>
        </p:nvPicPr>
        <p:blipFill rotWithShape="1">
          <a:blip r:embed="rId2"/>
          <a:srcRect l="6244" t="32114" r="67561" b="22358"/>
          <a:stretch/>
        </p:blipFill>
        <p:spPr>
          <a:xfrm>
            <a:off x="1349053" y="1520059"/>
            <a:ext cx="3992136" cy="3902925"/>
          </a:xfrm>
          <a:prstGeom prst="rect">
            <a:avLst/>
          </a:prstGeom>
        </p:spPr>
      </p:pic>
      <p:sp>
        <p:nvSpPr>
          <p:cNvPr id="6" name="Rectangle 5"/>
          <p:cNvSpPr/>
          <p:nvPr/>
        </p:nvSpPr>
        <p:spPr bwMode="auto">
          <a:xfrm>
            <a:off x="976231" y="850981"/>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Let’s Estimate Some Models</a:t>
            </a:r>
            <a:endParaRPr lang="en-US" dirty="0">
              <a:solidFill>
                <a:schemeClr val="tx2"/>
              </a:solidFill>
            </a:endParaRPr>
          </a:p>
        </p:txBody>
      </p:sp>
      <p:sp>
        <p:nvSpPr>
          <p:cNvPr id="7" name="Rectangle 4"/>
          <p:cNvSpPr>
            <a:spLocks noGrp="1" noChangeArrowheads="1"/>
          </p:cNvSpPr>
          <p:nvPr>
            <p:ph type="title"/>
          </p:nvPr>
        </p:nvSpPr>
        <p:spPr bwMode="gray">
          <a:xfrm>
            <a:off x="350838" y="217206"/>
            <a:ext cx="8793162" cy="292388"/>
          </a:xfrm>
        </p:spPr>
        <p:txBody>
          <a:bodyPr/>
          <a:lstStyle/>
          <a:p>
            <a:pPr eaLnBrk="1" hangingPunct="1"/>
            <a:r>
              <a:rPr lang="en-US" dirty="0" smtClean="0"/>
              <a:t>MODEL BASED SCORING</a:t>
            </a:r>
          </a:p>
        </p:txBody>
      </p:sp>
      <p:pic>
        <p:nvPicPr>
          <p:cNvPr id="3" name="Picture 2"/>
          <p:cNvPicPr>
            <a:picLocks noChangeAspect="1"/>
          </p:cNvPicPr>
          <p:nvPr/>
        </p:nvPicPr>
        <p:blipFill>
          <a:blip r:embed="rId3"/>
          <a:stretch>
            <a:fillRect/>
          </a:stretch>
        </p:blipFill>
        <p:spPr>
          <a:xfrm>
            <a:off x="4394717" y="1903646"/>
            <a:ext cx="4133267" cy="3427587"/>
          </a:xfrm>
          <a:prstGeom prst="rect">
            <a:avLst/>
          </a:prstGeom>
        </p:spPr>
      </p:pic>
      <p:sp>
        <p:nvSpPr>
          <p:cNvPr id="8" name="Oval 7"/>
          <p:cNvSpPr/>
          <p:nvPr/>
        </p:nvSpPr>
        <p:spPr bwMode="auto">
          <a:xfrm>
            <a:off x="5002664" y="4466597"/>
            <a:ext cx="1458686" cy="381000"/>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84758998"/>
      </p:ext>
    </p:extLst>
  </p:cSld>
  <p:clrMapOvr>
    <a:masterClrMapping/>
  </p:clrMapOvr>
  <p:transition>
    <p:zoom/>
    <p:sndAc>
      <p:end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24</a:t>
            </a:fld>
            <a:endParaRPr lang="en-US"/>
          </a:p>
        </p:txBody>
      </p:sp>
      <p:sp>
        <p:nvSpPr>
          <p:cNvPr id="5" name="Rectangle 4"/>
          <p:cNvSpPr/>
          <p:nvPr/>
        </p:nvSpPr>
        <p:spPr bwMode="auto">
          <a:xfrm>
            <a:off x="497259" y="570515"/>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Model Estimation</a:t>
            </a:r>
            <a:endParaRPr lang="en-US" dirty="0">
              <a:solidFill>
                <a:schemeClr val="tx2"/>
              </a:solidFill>
            </a:endParaRPr>
          </a:p>
        </p:txBody>
      </p:sp>
      <p:sp>
        <p:nvSpPr>
          <p:cNvPr id="6" name="Rectangle 4"/>
          <p:cNvSpPr>
            <a:spLocks noGrp="1" noChangeArrowheads="1"/>
          </p:cNvSpPr>
          <p:nvPr>
            <p:ph type="title"/>
          </p:nvPr>
        </p:nvSpPr>
        <p:spPr bwMode="gray">
          <a:xfrm>
            <a:off x="122238" y="123164"/>
            <a:ext cx="8793162" cy="292388"/>
          </a:xfrm>
        </p:spPr>
        <p:txBody>
          <a:bodyPr/>
          <a:lstStyle/>
          <a:p>
            <a:pPr eaLnBrk="1" hangingPunct="1"/>
            <a:r>
              <a:rPr lang="en-US" dirty="0" smtClean="0"/>
              <a:t>MODEL BASED SCORING</a:t>
            </a:r>
          </a:p>
        </p:txBody>
      </p:sp>
      <p:sp>
        <p:nvSpPr>
          <p:cNvPr id="7" name="Rectangle 6"/>
          <p:cNvSpPr/>
          <p:nvPr/>
        </p:nvSpPr>
        <p:spPr bwMode="auto">
          <a:xfrm>
            <a:off x="122238" y="1700364"/>
            <a:ext cx="1810512"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lang="en-US" dirty="0" smtClean="0">
                <a:solidFill>
                  <a:schemeClr val="tx2"/>
                </a:solidFill>
              </a:rPr>
              <a:t>C Log-Log</a:t>
            </a:r>
            <a:endParaRPr kumimoji="0" lang="en-US" sz="1600" b="1" i="0" u="none" strike="noStrike" cap="none" normalizeH="0" baseline="0" dirty="0" smtClean="0">
              <a:ln>
                <a:noFill/>
              </a:ln>
              <a:solidFill>
                <a:schemeClr val="tx2"/>
              </a:solidFill>
              <a:effectLst/>
            </a:endParaRPr>
          </a:p>
        </p:txBody>
      </p:sp>
      <p:pic>
        <p:nvPicPr>
          <p:cNvPr id="2" name="Picture 1"/>
          <p:cNvPicPr>
            <a:picLocks noChangeAspect="1"/>
          </p:cNvPicPr>
          <p:nvPr/>
        </p:nvPicPr>
        <p:blipFill rotWithShape="1">
          <a:blip r:embed="rId3"/>
          <a:srcRect b="25143"/>
          <a:stretch/>
        </p:blipFill>
        <p:spPr>
          <a:xfrm>
            <a:off x="122238" y="2465348"/>
            <a:ext cx="8959142" cy="1980528"/>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402250891"/>
              </p:ext>
            </p:extLst>
          </p:nvPr>
        </p:nvGraphicFramePr>
        <p:xfrm>
          <a:off x="172680" y="4724283"/>
          <a:ext cx="4932363" cy="606425"/>
        </p:xfrm>
        <a:graphic>
          <a:graphicData uri="http://schemas.openxmlformats.org/presentationml/2006/ole">
            <mc:AlternateContent xmlns:mc="http://schemas.openxmlformats.org/markup-compatibility/2006">
              <mc:Choice xmlns:v="urn:schemas-microsoft-com:vml" Requires="v">
                <p:oleObj spid="_x0000_s57396" name="Equation" r:id="rId4" imgW="2273040" imgH="279360" progId="Equation.DSMT4">
                  <p:embed/>
                </p:oleObj>
              </mc:Choice>
              <mc:Fallback>
                <p:oleObj name="Equation" r:id="rId4" imgW="2273040" imgH="279360" progId="Equation.DSMT4">
                  <p:embed/>
                  <p:pic>
                    <p:nvPicPr>
                      <p:cNvPr id="25" name="Object 24"/>
                      <p:cNvPicPr>
                        <a:picLocks noChangeAspect="1" noChangeArrowheads="1"/>
                      </p:cNvPicPr>
                      <p:nvPr/>
                    </p:nvPicPr>
                    <p:blipFill>
                      <a:blip r:embed="rId5"/>
                      <a:srcRect/>
                      <a:stretch>
                        <a:fillRect/>
                      </a:stretch>
                    </p:blipFill>
                    <p:spPr bwMode="auto">
                      <a:xfrm>
                        <a:off x="172680" y="4724283"/>
                        <a:ext cx="493236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71653356"/>
      </p:ext>
    </p:extLst>
  </p:cSld>
  <p:clrMapOvr>
    <a:masterClrMapping/>
  </p:clrMapOvr>
  <p:transition>
    <p:zoom/>
    <p:sndAc>
      <p:end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25</a:t>
            </a:fld>
            <a:endParaRPr lang="en-US"/>
          </a:p>
        </p:txBody>
      </p:sp>
      <p:pic>
        <p:nvPicPr>
          <p:cNvPr id="5" name="Picture 4"/>
          <p:cNvPicPr>
            <a:picLocks noChangeAspect="1"/>
          </p:cNvPicPr>
          <p:nvPr/>
        </p:nvPicPr>
        <p:blipFill rotWithShape="1">
          <a:blip r:embed="rId2"/>
          <a:srcRect r="49048" b="11481"/>
          <a:stretch/>
        </p:blipFill>
        <p:spPr>
          <a:xfrm>
            <a:off x="497259" y="1608439"/>
            <a:ext cx="7630887" cy="7457053"/>
          </a:xfrm>
          <a:prstGeom prst="rect">
            <a:avLst/>
          </a:prstGeom>
        </p:spPr>
      </p:pic>
      <p:sp>
        <p:nvSpPr>
          <p:cNvPr id="6" name="Rectangle 5"/>
          <p:cNvSpPr/>
          <p:nvPr/>
        </p:nvSpPr>
        <p:spPr bwMode="auto">
          <a:xfrm>
            <a:off x="497259" y="570515"/>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Logit Model Probabilities</a:t>
            </a:r>
            <a:endParaRPr lang="en-US" dirty="0">
              <a:solidFill>
                <a:schemeClr val="tx2"/>
              </a:solidFill>
            </a:endParaRPr>
          </a:p>
        </p:txBody>
      </p:sp>
      <p:sp>
        <p:nvSpPr>
          <p:cNvPr id="7" name="Rectangle 4"/>
          <p:cNvSpPr>
            <a:spLocks noGrp="1" noChangeArrowheads="1"/>
          </p:cNvSpPr>
          <p:nvPr>
            <p:ph type="title"/>
          </p:nvPr>
        </p:nvSpPr>
        <p:spPr bwMode="gray">
          <a:xfrm>
            <a:off x="122238" y="123164"/>
            <a:ext cx="8793162" cy="292388"/>
          </a:xfrm>
        </p:spPr>
        <p:txBody>
          <a:bodyPr/>
          <a:lstStyle/>
          <a:p>
            <a:pPr eaLnBrk="1" hangingPunct="1"/>
            <a:r>
              <a:rPr lang="en-US" dirty="0" smtClean="0"/>
              <a:t>MODEL BASED SCORING</a:t>
            </a:r>
          </a:p>
        </p:txBody>
      </p:sp>
    </p:spTree>
    <p:extLst>
      <p:ext uri="{BB962C8B-B14F-4D97-AF65-F5344CB8AC3E}">
        <p14:creationId xmlns:p14="http://schemas.microsoft.com/office/powerpoint/2010/main" val="243116031"/>
      </p:ext>
    </p:extLst>
  </p:cSld>
  <p:clrMapOvr>
    <a:masterClrMapping/>
  </p:clrMapOvr>
  <p:transition>
    <p:zoom/>
    <p:sndAc>
      <p:end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26</a:t>
            </a:fld>
            <a:endParaRPr lang="en-US"/>
          </a:p>
        </p:txBody>
      </p:sp>
      <p:sp>
        <p:nvSpPr>
          <p:cNvPr id="6" name="Rectangle 5"/>
          <p:cNvSpPr/>
          <p:nvPr/>
        </p:nvSpPr>
        <p:spPr bwMode="auto">
          <a:xfrm>
            <a:off x="497259" y="570515"/>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err="1" smtClean="0">
                <a:solidFill>
                  <a:schemeClr val="tx2"/>
                </a:solidFill>
              </a:rPr>
              <a:t>Probit</a:t>
            </a:r>
            <a:r>
              <a:rPr lang="en-US" dirty="0" smtClean="0">
                <a:solidFill>
                  <a:schemeClr val="tx2"/>
                </a:solidFill>
              </a:rPr>
              <a:t> Model Probabilities</a:t>
            </a:r>
            <a:endParaRPr lang="en-US" dirty="0">
              <a:solidFill>
                <a:schemeClr val="tx2"/>
              </a:solidFill>
            </a:endParaRPr>
          </a:p>
        </p:txBody>
      </p:sp>
      <p:sp>
        <p:nvSpPr>
          <p:cNvPr id="7" name="Rectangle 4"/>
          <p:cNvSpPr>
            <a:spLocks noGrp="1" noChangeArrowheads="1"/>
          </p:cNvSpPr>
          <p:nvPr>
            <p:ph type="title"/>
          </p:nvPr>
        </p:nvSpPr>
        <p:spPr bwMode="gray">
          <a:xfrm>
            <a:off x="122238" y="123164"/>
            <a:ext cx="8793162" cy="292388"/>
          </a:xfrm>
        </p:spPr>
        <p:txBody>
          <a:bodyPr/>
          <a:lstStyle/>
          <a:p>
            <a:pPr eaLnBrk="1" hangingPunct="1"/>
            <a:r>
              <a:rPr lang="en-US" dirty="0" smtClean="0"/>
              <a:t>MODEL BASED SCORING</a:t>
            </a:r>
          </a:p>
        </p:txBody>
      </p:sp>
      <p:pic>
        <p:nvPicPr>
          <p:cNvPr id="2" name="Picture 1"/>
          <p:cNvPicPr>
            <a:picLocks noChangeAspect="1"/>
          </p:cNvPicPr>
          <p:nvPr/>
        </p:nvPicPr>
        <p:blipFill rotWithShape="1">
          <a:blip r:embed="rId2"/>
          <a:srcRect r="47619" b="25026"/>
          <a:stretch/>
        </p:blipFill>
        <p:spPr>
          <a:xfrm>
            <a:off x="657586" y="1242866"/>
            <a:ext cx="7136585" cy="5745762"/>
          </a:xfrm>
          <a:prstGeom prst="rect">
            <a:avLst/>
          </a:prstGeom>
        </p:spPr>
      </p:pic>
    </p:spTree>
    <p:extLst>
      <p:ext uri="{BB962C8B-B14F-4D97-AF65-F5344CB8AC3E}">
        <p14:creationId xmlns:p14="http://schemas.microsoft.com/office/powerpoint/2010/main" val="2256026094"/>
      </p:ext>
    </p:extLst>
  </p:cSld>
  <p:clrMapOvr>
    <a:masterClrMapping/>
  </p:clrMapOvr>
  <p:transition>
    <p:zoom/>
    <p:sndAc>
      <p:end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27</a:t>
            </a:fld>
            <a:endParaRPr lang="en-US"/>
          </a:p>
        </p:txBody>
      </p:sp>
      <p:sp>
        <p:nvSpPr>
          <p:cNvPr id="6" name="Rectangle 5"/>
          <p:cNvSpPr/>
          <p:nvPr/>
        </p:nvSpPr>
        <p:spPr bwMode="auto">
          <a:xfrm>
            <a:off x="497259" y="55963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C Log </a:t>
            </a:r>
            <a:r>
              <a:rPr lang="en-US" dirty="0" err="1" smtClean="0">
                <a:solidFill>
                  <a:schemeClr val="tx2"/>
                </a:solidFill>
              </a:rPr>
              <a:t>Log</a:t>
            </a:r>
            <a:r>
              <a:rPr lang="en-US" dirty="0" smtClean="0">
                <a:solidFill>
                  <a:schemeClr val="tx2"/>
                </a:solidFill>
              </a:rPr>
              <a:t> Model Probabilities</a:t>
            </a:r>
            <a:endParaRPr lang="en-US" dirty="0">
              <a:solidFill>
                <a:schemeClr val="tx2"/>
              </a:solidFill>
            </a:endParaRPr>
          </a:p>
        </p:txBody>
      </p:sp>
      <p:sp>
        <p:nvSpPr>
          <p:cNvPr id="7" name="Rectangle 4"/>
          <p:cNvSpPr>
            <a:spLocks noGrp="1" noChangeArrowheads="1"/>
          </p:cNvSpPr>
          <p:nvPr>
            <p:ph type="title"/>
          </p:nvPr>
        </p:nvSpPr>
        <p:spPr bwMode="gray">
          <a:xfrm>
            <a:off x="122238" y="123164"/>
            <a:ext cx="8793162" cy="292388"/>
          </a:xfrm>
        </p:spPr>
        <p:txBody>
          <a:bodyPr/>
          <a:lstStyle/>
          <a:p>
            <a:pPr eaLnBrk="1" hangingPunct="1"/>
            <a:r>
              <a:rPr lang="en-US" dirty="0" smtClean="0"/>
              <a:t>MODEL BASED SCORING</a:t>
            </a:r>
          </a:p>
        </p:txBody>
      </p:sp>
      <p:pic>
        <p:nvPicPr>
          <p:cNvPr id="2" name="Picture 1"/>
          <p:cNvPicPr>
            <a:picLocks noChangeAspect="1"/>
          </p:cNvPicPr>
          <p:nvPr/>
        </p:nvPicPr>
        <p:blipFill rotWithShape="1">
          <a:blip r:embed="rId2"/>
          <a:srcRect r="50119" b="30529"/>
          <a:stretch/>
        </p:blipFill>
        <p:spPr>
          <a:xfrm>
            <a:off x="315684" y="1347107"/>
            <a:ext cx="7619225" cy="5969000"/>
          </a:xfrm>
          <a:prstGeom prst="rect">
            <a:avLst/>
          </a:prstGeom>
        </p:spPr>
      </p:pic>
    </p:spTree>
    <p:extLst>
      <p:ext uri="{BB962C8B-B14F-4D97-AF65-F5344CB8AC3E}">
        <p14:creationId xmlns:p14="http://schemas.microsoft.com/office/powerpoint/2010/main" val="2266860531"/>
      </p:ext>
    </p:extLst>
  </p:cSld>
  <p:clrMapOvr>
    <a:masterClrMapping/>
  </p:clrMapOvr>
  <p:transition>
    <p:zoom/>
    <p:sndAc>
      <p:end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28</a:t>
            </a:fld>
            <a:endParaRPr lang="en-US"/>
          </a:p>
        </p:txBody>
      </p:sp>
      <p:sp>
        <p:nvSpPr>
          <p:cNvPr id="5" name="Rectangle 4"/>
          <p:cNvSpPr/>
          <p:nvPr/>
        </p:nvSpPr>
        <p:spPr bwMode="auto">
          <a:xfrm>
            <a:off x="497259" y="55963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Comparing Model Probabilities</a:t>
            </a:r>
            <a:endParaRPr lang="en-US" dirty="0">
              <a:solidFill>
                <a:schemeClr val="tx2"/>
              </a:solidFill>
            </a:endParaRPr>
          </a:p>
        </p:txBody>
      </p:sp>
      <p:sp>
        <p:nvSpPr>
          <p:cNvPr id="6" name="Rectangle 4"/>
          <p:cNvSpPr>
            <a:spLocks noGrp="1" noChangeArrowheads="1"/>
          </p:cNvSpPr>
          <p:nvPr>
            <p:ph type="title"/>
          </p:nvPr>
        </p:nvSpPr>
        <p:spPr bwMode="gray">
          <a:xfrm>
            <a:off x="122238" y="123164"/>
            <a:ext cx="8793162" cy="292388"/>
          </a:xfrm>
        </p:spPr>
        <p:txBody>
          <a:bodyPr/>
          <a:lstStyle/>
          <a:p>
            <a:pPr eaLnBrk="1" hangingPunct="1"/>
            <a:r>
              <a:rPr lang="en-US" dirty="0" smtClean="0"/>
              <a:t>MODEL BASED SCORING</a:t>
            </a:r>
          </a:p>
        </p:txBody>
      </p:sp>
      <p:pic>
        <p:nvPicPr>
          <p:cNvPr id="7" name="Picture 6"/>
          <p:cNvPicPr>
            <a:picLocks noChangeAspect="1"/>
          </p:cNvPicPr>
          <p:nvPr/>
        </p:nvPicPr>
        <p:blipFill>
          <a:blip r:embed="rId2"/>
          <a:stretch>
            <a:fillRect/>
          </a:stretch>
        </p:blipFill>
        <p:spPr>
          <a:xfrm>
            <a:off x="497259" y="1106044"/>
            <a:ext cx="3650146" cy="2549046"/>
          </a:xfrm>
          <a:prstGeom prst="rect">
            <a:avLst/>
          </a:prstGeom>
        </p:spPr>
      </p:pic>
      <p:pic>
        <p:nvPicPr>
          <p:cNvPr id="8" name="Picture 7"/>
          <p:cNvPicPr>
            <a:picLocks noChangeAspect="1"/>
          </p:cNvPicPr>
          <p:nvPr/>
        </p:nvPicPr>
        <p:blipFill>
          <a:blip r:embed="rId3"/>
          <a:stretch>
            <a:fillRect/>
          </a:stretch>
        </p:blipFill>
        <p:spPr>
          <a:xfrm>
            <a:off x="497259" y="3951568"/>
            <a:ext cx="3610504" cy="2558177"/>
          </a:xfrm>
          <a:prstGeom prst="rect">
            <a:avLst/>
          </a:prstGeom>
        </p:spPr>
      </p:pic>
      <p:pic>
        <p:nvPicPr>
          <p:cNvPr id="10" name="Picture 9"/>
          <p:cNvPicPr>
            <a:picLocks noChangeAspect="1"/>
          </p:cNvPicPr>
          <p:nvPr/>
        </p:nvPicPr>
        <p:blipFill>
          <a:blip r:embed="rId4"/>
          <a:stretch>
            <a:fillRect/>
          </a:stretch>
        </p:blipFill>
        <p:spPr>
          <a:xfrm>
            <a:off x="4721602" y="1116697"/>
            <a:ext cx="3619652" cy="2538393"/>
          </a:xfrm>
          <a:prstGeom prst="rect">
            <a:avLst/>
          </a:prstGeom>
        </p:spPr>
      </p:pic>
      <p:sp>
        <p:nvSpPr>
          <p:cNvPr id="11" name="TextBox 10"/>
          <p:cNvSpPr txBox="1"/>
          <p:nvPr/>
        </p:nvSpPr>
        <p:spPr>
          <a:xfrm>
            <a:off x="4721602" y="4857001"/>
            <a:ext cx="3619652"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Not much difference across these models</a:t>
            </a:r>
            <a:endParaRPr lang="en-US" dirty="0">
              <a:solidFill>
                <a:schemeClr val="tx2"/>
              </a:solidFill>
            </a:endParaRPr>
          </a:p>
        </p:txBody>
      </p:sp>
    </p:spTree>
    <p:extLst>
      <p:ext uri="{BB962C8B-B14F-4D97-AF65-F5344CB8AC3E}">
        <p14:creationId xmlns:p14="http://schemas.microsoft.com/office/powerpoint/2010/main" val="1171161009"/>
      </p:ext>
    </p:extLst>
  </p:cSld>
  <p:clrMapOvr>
    <a:masterClrMapping/>
  </p:clrMapOvr>
  <p:transition>
    <p:zoom/>
    <p:sndAc>
      <p:end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2</a:t>
            </a:fld>
            <a:endParaRPr lang="en-US"/>
          </a:p>
        </p:txBody>
      </p:sp>
      <p:sp>
        <p:nvSpPr>
          <p:cNvPr id="6"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ACQUISITION</a:t>
            </a:r>
          </a:p>
        </p:txBody>
      </p:sp>
      <p:sp>
        <p:nvSpPr>
          <p:cNvPr id="7"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How Do Firms Acquire Customers?</a:t>
            </a:r>
            <a:endParaRPr lang="en-US" sz="1800" i="1" dirty="0">
              <a:solidFill>
                <a:schemeClr val="tx2"/>
              </a:solidFill>
            </a:endParaRPr>
          </a:p>
        </p:txBody>
      </p:sp>
      <p:sp>
        <p:nvSpPr>
          <p:cNvPr id="8" name="Rounded Rectangle 7"/>
          <p:cNvSpPr/>
          <p:nvPr/>
        </p:nvSpPr>
        <p:spPr bwMode="auto">
          <a:xfrm>
            <a:off x="476250" y="1394863"/>
            <a:ext cx="4463164" cy="543503"/>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1015114" y="1470670"/>
            <a:ext cx="3331029" cy="369332"/>
          </a:xfrm>
          <a:prstGeom prst="rect">
            <a:avLst/>
          </a:prstGeom>
          <a:noFill/>
        </p:spPr>
        <p:txBody>
          <a:bodyPr wrap="square" rtlCol="0">
            <a:spAutoFit/>
          </a:bodyPr>
          <a:lstStyle/>
          <a:p>
            <a:r>
              <a:rPr lang="en-US" sz="1800" i="1" dirty="0" smtClean="0">
                <a:solidFill>
                  <a:schemeClr val="tx2"/>
                </a:solidFill>
              </a:rPr>
              <a:t>Inbound Marketing</a:t>
            </a:r>
            <a:endParaRPr lang="en-US" sz="1800" i="1" dirty="0">
              <a:solidFill>
                <a:schemeClr val="tx2"/>
              </a:solidFill>
            </a:endParaRPr>
          </a:p>
        </p:txBody>
      </p:sp>
      <p:sp>
        <p:nvSpPr>
          <p:cNvPr id="11" name="Rectangle 10"/>
          <p:cNvSpPr/>
          <p:nvPr/>
        </p:nvSpPr>
        <p:spPr>
          <a:xfrm>
            <a:off x="476250" y="2014173"/>
            <a:ext cx="4572000" cy="1446550"/>
          </a:xfrm>
          <a:prstGeom prst="rect">
            <a:avLst/>
          </a:prstGeom>
        </p:spPr>
        <p:txBody>
          <a:bodyPr>
            <a:spAutoFit/>
          </a:bodyPr>
          <a:lstStyle/>
          <a:p>
            <a:pPr marL="285750" indent="-285750" algn="l" defTabSz="933450">
              <a:buFont typeface="Wingdings" panose="05000000000000000000" pitchFamily="2" charset="2"/>
              <a:buChar char="Ø"/>
            </a:pPr>
            <a:r>
              <a:rPr lang="en-US" dirty="0" smtClean="0">
                <a:solidFill>
                  <a:schemeClr val="tx2"/>
                </a:solidFill>
              </a:rPr>
              <a:t>Search engine optimization</a:t>
            </a:r>
            <a:endParaRPr lang="en-US" dirty="0">
              <a:solidFill>
                <a:schemeClr val="tx2"/>
              </a:solidFill>
            </a:endParaRPr>
          </a:p>
          <a:p>
            <a:pPr marL="285750" indent="-285750" algn="l" defTabSz="933450">
              <a:buFont typeface="Wingdings" panose="05000000000000000000" pitchFamily="2" charset="2"/>
              <a:buChar char="Ø"/>
            </a:pPr>
            <a:r>
              <a:rPr lang="en-US" dirty="0" smtClean="0">
                <a:solidFill>
                  <a:schemeClr val="tx2"/>
                </a:solidFill>
              </a:rPr>
              <a:t>Blogs</a:t>
            </a:r>
          </a:p>
          <a:p>
            <a:pPr marL="285750" indent="-285750" algn="l" defTabSz="933450">
              <a:buFont typeface="Wingdings" panose="05000000000000000000" pitchFamily="2" charset="2"/>
              <a:buChar char="Ø"/>
            </a:pPr>
            <a:r>
              <a:rPr lang="en-US" dirty="0" smtClean="0">
                <a:solidFill>
                  <a:schemeClr val="tx2"/>
                </a:solidFill>
              </a:rPr>
              <a:t>Social media</a:t>
            </a:r>
          </a:p>
          <a:p>
            <a:pPr marL="285750" indent="-285750" algn="l" defTabSz="933450">
              <a:buFont typeface="Wingdings" panose="05000000000000000000" pitchFamily="2" charset="2"/>
              <a:buChar char="Ø"/>
            </a:pPr>
            <a:r>
              <a:rPr lang="en-US" dirty="0" smtClean="0">
                <a:solidFill>
                  <a:schemeClr val="tx2"/>
                </a:solidFill>
              </a:rPr>
              <a:t>“Viral” marketing</a:t>
            </a:r>
          </a:p>
        </p:txBody>
      </p:sp>
      <p:sp>
        <p:nvSpPr>
          <p:cNvPr id="18" name="Oval 17"/>
          <p:cNvSpPr/>
          <p:nvPr/>
        </p:nvSpPr>
        <p:spPr bwMode="auto">
          <a:xfrm>
            <a:off x="476250" y="1972030"/>
            <a:ext cx="2427536" cy="1513113"/>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19" name="Straight Arrow Connector 18"/>
          <p:cNvCxnSpPr/>
          <p:nvPr/>
        </p:nvCxnSpPr>
        <p:spPr bwMode="auto">
          <a:xfrm flipV="1">
            <a:off x="2951433" y="2683094"/>
            <a:ext cx="1121229" cy="1"/>
          </a:xfrm>
          <a:prstGeom prst="straightConnector1">
            <a:avLst/>
          </a:prstGeom>
          <a:noFill/>
          <a:ln w="9525" cap="flat" cmpd="sng" algn="ctr">
            <a:solidFill>
              <a:srgbClr val="FF0000"/>
            </a:solidFill>
            <a:prstDash val="solid"/>
            <a:round/>
            <a:headEnd type="none" w="med" len="med"/>
            <a:tailEnd type="triangle"/>
          </a:ln>
          <a:effectLst/>
        </p:spPr>
      </p:cxnSp>
      <p:sp>
        <p:nvSpPr>
          <p:cNvPr id="20" name="Rounded Rectangle 19"/>
          <p:cNvSpPr/>
          <p:nvPr/>
        </p:nvSpPr>
        <p:spPr bwMode="auto">
          <a:xfrm>
            <a:off x="4105286" y="2164618"/>
            <a:ext cx="2480572" cy="1047767"/>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TextBox 20"/>
          <p:cNvSpPr txBox="1"/>
          <p:nvPr/>
        </p:nvSpPr>
        <p:spPr>
          <a:xfrm>
            <a:off x="4412786" y="2209958"/>
            <a:ext cx="1868617" cy="923330"/>
          </a:xfrm>
          <a:prstGeom prst="rect">
            <a:avLst/>
          </a:prstGeom>
          <a:noFill/>
        </p:spPr>
        <p:txBody>
          <a:bodyPr wrap="square" rtlCol="0">
            <a:spAutoFit/>
          </a:bodyPr>
          <a:lstStyle/>
          <a:p>
            <a:r>
              <a:rPr lang="en-US" sz="1800" i="1" dirty="0" smtClean="0">
                <a:solidFill>
                  <a:schemeClr val="tx2"/>
                </a:solidFill>
              </a:rPr>
              <a:t>Content Creation and Distribution</a:t>
            </a:r>
            <a:endParaRPr lang="en-US" sz="1800" i="1" dirty="0">
              <a:solidFill>
                <a:schemeClr val="tx2"/>
              </a:solidFill>
            </a:endParaRPr>
          </a:p>
        </p:txBody>
      </p:sp>
    </p:spTree>
    <p:extLst>
      <p:ext uri="{BB962C8B-B14F-4D97-AF65-F5344CB8AC3E}">
        <p14:creationId xmlns:p14="http://schemas.microsoft.com/office/powerpoint/2010/main" val="346171148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P spid="20"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29</a:t>
            </a:fld>
            <a:endParaRPr lang="en-US"/>
          </a:p>
        </p:txBody>
      </p:sp>
      <p:sp>
        <p:nvSpPr>
          <p:cNvPr id="10" name="TextBox 9"/>
          <p:cNvSpPr txBox="1"/>
          <p:nvPr/>
        </p:nvSpPr>
        <p:spPr>
          <a:xfrm>
            <a:off x="4457700" y="2791607"/>
            <a:ext cx="4396581" cy="1446550"/>
          </a:xfrm>
          <a:prstGeom prst="rect">
            <a:avLst/>
          </a:prstGeom>
          <a:solidFill>
            <a:schemeClr val="bg2">
              <a:lumMod val="40000"/>
              <a:lumOff val="60000"/>
            </a:schemeClr>
          </a:solidFill>
        </p:spPr>
        <p:txBody>
          <a:bodyPr wrap="square" rtlCol="0">
            <a:spAutoFit/>
          </a:bodyPr>
          <a:lstStyle/>
          <a:p>
            <a:pPr marL="285750" indent="-285750" algn="l">
              <a:buFont typeface="Wingdings" panose="05000000000000000000" pitchFamily="2" charset="2"/>
              <a:buChar char="Ø"/>
            </a:pPr>
            <a:r>
              <a:rPr lang="en-US" dirty="0" smtClean="0">
                <a:solidFill>
                  <a:srgbClr val="00B050"/>
                </a:solidFill>
              </a:rPr>
              <a:t>Actual=1, Predicted=1:  True Positive</a:t>
            </a:r>
          </a:p>
          <a:p>
            <a:pPr marL="285750" indent="-285750" algn="l">
              <a:buFont typeface="Wingdings" panose="05000000000000000000" pitchFamily="2" charset="2"/>
              <a:buChar char="Ø"/>
            </a:pPr>
            <a:r>
              <a:rPr lang="en-US" dirty="0" smtClean="0">
                <a:solidFill>
                  <a:srgbClr val="FB012B"/>
                </a:solidFill>
              </a:rPr>
              <a:t>Actual=1, Predicted=0:  False Negative</a:t>
            </a:r>
          </a:p>
          <a:p>
            <a:pPr marL="285750" indent="-285750" algn="l">
              <a:buFont typeface="Wingdings" panose="05000000000000000000" pitchFamily="2" charset="2"/>
              <a:buChar char="Ø"/>
            </a:pPr>
            <a:r>
              <a:rPr lang="en-US" dirty="0" smtClean="0">
                <a:solidFill>
                  <a:srgbClr val="FB012B"/>
                </a:solidFill>
              </a:rPr>
              <a:t>Actual=0, Predicted=1:  False Positive</a:t>
            </a:r>
          </a:p>
          <a:p>
            <a:pPr marL="285750" indent="-285750" algn="l">
              <a:buFont typeface="Wingdings" panose="05000000000000000000" pitchFamily="2" charset="2"/>
              <a:buChar char="Ø"/>
            </a:pPr>
            <a:r>
              <a:rPr lang="en-US" dirty="0" smtClean="0">
                <a:solidFill>
                  <a:srgbClr val="00B050"/>
                </a:solidFill>
              </a:rPr>
              <a:t>Actual=0, Predicted=0:  True Negative  </a:t>
            </a:r>
            <a:endParaRPr lang="en-US" dirty="0">
              <a:solidFill>
                <a:srgbClr val="00B050"/>
              </a:solidFill>
            </a:endParaRPr>
          </a:p>
        </p:txBody>
      </p:sp>
      <p:sp>
        <p:nvSpPr>
          <p:cNvPr id="11" name="TextBox 10"/>
          <p:cNvSpPr txBox="1"/>
          <p:nvPr/>
        </p:nvSpPr>
        <p:spPr>
          <a:xfrm>
            <a:off x="206829" y="4504447"/>
            <a:ext cx="8501742" cy="1815882"/>
          </a:xfrm>
          <a:prstGeom prst="rect">
            <a:avLst/>
          </a:prstGeom>
          <a:solidFill>
            <a:schemeClr val="bg2">
              <a:lumMod val="40000"/>
              <a:lumOff val="60000"/>
            </a:schemeClr>
          </a:solidFill>
        </p:spPr>
        <p:txBody>
          <a:bodyPr wrap="square" rtlCol="0">
            <a:spAutoFit/>
          </a:bodyPr>
          <a:lstStyle/>
          <a:p>
            <a:pPr marL="285750" indent="-285750" algn="l">
              <a:buFont typeface="Wingdings" panose="05000000000000000000" pitchFamily="2" charset="2"/>
              <a:buChar char="Ø"/>
            </a:pPr>
            <a:r>
              <a:rPr lang="en-US" u="sng" dirty="0" smtClean="0">
                <a:solidFill>
                  <a:schemeClr val="tx2"/>
                </a:solidFill>
              </a:rPr>
              <a:t>First Look at the Actual Positives</a:t>
            </a:r>
          </a:p>
          <a:p>
            <a:pPr marL="285750" indent="-285750" algn="l">
              <a:buFont typeface="Wingdings" panose="05000000000000000000" pitchFamily="2" charset="2"/>
              <a:buChar char="Ø"/>
            </a:pPr>
            <a:r>
              <a:rPr lang="en-US" dirty="0" smtClean="0">
                <a:solidFill>
                  <a:schemeClr val="tx2"/>
                </a:solidFill>
              </a:rPr>
              <a:t>Hit Rate Among Actual Positives:  True Positive/(True </a:t>
            </a:r>
            <a:r>
              <a:rPr lang="en-US" dirty="0" err="1" smtClean="0">
                <a:solidFill>
                  <a:schemeClr val="tx2"/>
                </a:solidFill>
              </a:rPr>
              <a:t>Positive+False</a:t>
            </a:r>
            <a:r>
              <a:rPr lang="en-US" dirty="0" smtClean="0">
                <a:solidFill>
                  <a:schemeClr val="tx2"/>
                </a:solidFill>
              </a:rPr>
              <a:t> Negative)</a:t>
            </a:r>
          </a:p>
          <a:p>
            <a:pPr marL="742950" lvl="1" indent="-285750" algn="l">
              <a:buFont typeface="Wingdings" panose="05000000000000000000" pitchFamily="2" charset="2"/>
              <a:buChar char="ü"/>
            </a:pPr>
            <a:r>
              <a:rPr lang="en-US" dirty="0" smtClean="0">
                <a:solidFill>
                  <a:schemeClr val="tx2"/>
                </a:solidFill>
              </a:rPr>
              <a:t>We call this the </a:t>
            </a:r>
            <a:r>
              <a:rPr lang="en-US" i="1" u="sng" dirty="0" smtClean="0">
                <a:solidFill>
                  <a:schemeClr val="tx2"/>
                </a:solidFill>
              </a:rPr>
              <a:t>Sensitivity---60% in this case</a:t>
            </a:r>
          </a:p>
          <a:p>
            <a:pPr marL="285750" indent="-285750" algn="l">
              <a:buFont typeface="Wingdings" panose="05000000000000000000" pitchFamily="2" charset="2"/>
              <a:buChar char="Ø"/>
            </a:pPr>
            <a:r>
              <a:rPr lang="en-US" dirty="0" smtClean="0">
                <a:solidFill>
                  <a:schemeClr val="tx2"/>
                </a:solidFill>
              </a:rPr>
              <a:t>Miss Rate Among Actual Positives:  False Negative/(True </a:t>
            </a:r>
            <a:r>
              <a:rPr lang="en-US" dirty="0" err="1" smtClean="0">
                <a:solidFill>
                  <a:schemeClr val="tx2"/>
                </a:solidFill>
              </a:rPr>
              <a:t>Positive+False</a:t>
            </a:r>
            <a:r>
              <a:rPr lang="en-US" dirty="0" smtClean="0">
                <a:solidFill>
                  <a:schemeClr val="tx2"/>
                </a:solidFill>
              </a:rPr>
              <a:t> Negative)</a:t>
            </a:r>
          </a:p>
          <a:p>
            <a:pPr marL="742950" lvl="1" indent="-285750" algn="l">
              <a:buFont typeface="Wingdings" panose="05000000000000000000" pitchFamily="2" charset="2"/>
              <a:buChar char="ü"/>
            </a:pPr>
            <a:r>
              <a:rPr lang="en-US" dirty="0" smtClean="0">
                <a:solidFill>
                  <a:schemeClr val="tx2"/>
                </a:solidFill>
              </a:rPr>
              <a:t>We call this the Type II Error:  (</a:t>
            </a:r>
            <a:r>
              <a:rPr lang="en-US" i="1" u="sng" dirty="0" smtClean="0">
                <a:solidFill>
                  <a:schemeClr val="tx2"/>
                </a:solidFill>
              </a:rPr>
              <a:t>1-Sensitivity</a:t>
            </a:r>
            <a:r>
              <a:rPr lang="en-US" dirty="0" smtClean="0">
                <a:solidFill>
                  <a:schemeClr val="tx2"/>
                </a:solidFill>
              </a:rPr>
              <a:t>)---40% in this case</a:t>
            </a:r>
            <a:endParaRPr lang="en-US" i="1" u="sng" dirty="0" smtClean="0">
              <a:solidFill>
                <a:schemeClr val="tx2"/>
              </a:solidFill>
            </a:endParaRPr>
          </a:p>
        </p:txBody>
      </p:sp>
      <p:sp>
        <p:nvSpPr>
          <p:cNvPr id="15" name="Rectangle 14"/>
          <p:cNvSpPr/>
          <p:nvPr/>
        </p:nvSpPr>
        <p:spPr bwMode="auto">
          <a:xfrm>
            <a:off x="1045028" y="3367925"/>
            <a:ext cx="2422214" cy="293914"/>
          </a:xfrm>
          <a:prstGeom prst="rect">
            <a:avLst/>
          </a:prstGeom>
          <a:noFill/>
          <a:ln w="41275"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rotWithShape="1">
          <a:blip r:embed="rId2"/>
          <a:srcRect t="31010"/>
          <a:stretch/>
        </p:blipFill>
        <p:spPr>
          <a:xfrm>
            <a:off x="206829" y="2940917"/>
            <a:ext cx="4086181" cy="930212"/>
          </a:xfrm>
          <a:prstGeom prst="rect">
            <a:avLst/>
          </a:prstGeom>
        </p:spPr>
      </p:pic>
      <p:sp>
        <p:nvSpPr>
          <p:cNvPr id="5" name="TextBox 4"/>
          <p:cNvSpPr txBox="1"/>
          <p:nvPr/>
        </p:nvSpPr>
        <p:spPr>
          <a:xfrm>
            <a:off x="1121228" y="2724902"/>
            <a:ext cx="1578429" cy="261610"/>
          </a:xfrm>
          <a:prstGeom prst="rect">
            <a:avLst/>
          </a:prstGeom>
          <a:noFill/>
        </p:spPr>
        <p:txBody>
          <a:bodyPr wrap="square" rtlCol="0">
            <a:spAutoFit/>
          </a:bodyPr>
          <a:lstStyle/>
          <a:p>
            <a:r>
              <a:rPr lang="en-US" sz="1100" dirty="0" smtClean="0"/>
              <a:t>Predicted</a:t>
            </a:r>
            <a:endParaRPr lang="en-US" sz="1100" dirty="0"/>
          </a:p>
        </p:txBody>
      </p:sp>
      <p:sp>
        <p:nvSpPr>
          <p:cNvPr id="13" name="Rectangle 12"/>
          <p:cNvSpPr/>
          <p:nvPr/>
        </p:nvSpPr>
        <p:spPr bwMode="auto">
          <a:xfrm>
            <a:off x="497259" y="55963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In Sample (Training) Fit for the Logit Model</a:t>
            </a:r>
            <a:endParaRPr lang="en-US" dirty="0">
              <a:solidFill>
                <a:schemeClr val="tx2"/>
              </a:solidFill>
            </a:endParaRPr>
          </a:p>
        </p:txBody>
      </p:sp>
      <p:sp>
        <p:nvSpPr>
          <p:cNvPr id="14" name="Rectangle 4"/>
          <p:cNvSpPr>
            <a:spLocks noGrp="1" noChangeArrowheads="1"/>
          </p:cNvSpPr>
          <p:nvPr>
            <p:ph type="title"/>
          </p:nvPr>
        </p:nvSpPr>
        <p:spPr bwMode="gray">
          <a:xfrm>
            <a:off x="122238" y="123164"/>
            <a:ext cx="8793162" cy="292388"/>
          </a:xfrm>
        </p:spPr>
        <p:txBody>
          <a:bodyPr/>
          <a:lstStyle/>
          <a:p>
            <a:pPr eaLnBrk="1" hangingPunct="1"/>
            <a:r>
              <a:rPr lang="en-US" dirty="0" smtClean="0"/>
              <a:t>MODEL BASED SCORING</a:t>
            </a:r>
          </a:p>
        </p:txBody>
      </p:sp>
      <p:sp>
        <p:nvSpPr>
          <p:cNvPr id="16" name="TextBox 15"/>
          <p:cNvSpPr txBox="1"/>
          <p:nvPr/>
        </p:nvSpPr>
        <p:spPr>
          <a:xfrm>
            <a:off x="-54734" y="2932498"/>
            <a:ext cx="353943" cy="938631"/>
          </a:xfrm>
          <a:prstGeom prst="rect">
            <a:avLst/>
          </a:prstGeom>
          <a:noFill/>
        </p:spPr>
        <p:txBody>
          <a:bodyPr vert="vert270" wrap="square" rtlCol="0">
            <a:spAutoFit/>
          </a:bodyPr>
          <a:lstStyle/>
          <a:p>
            <a:r>
              <a:rPr lang="en-US" sz="1100" dirty="0" smtClean="0"/>
              <a:t>Actuals</a:t>
            </a:r>
            <a:endParaRPr lang="en-US" sz="1100" dirty="0"/>
          </a:p>
        </p:txBody>
      </p:sp>
      <p:sp>
        <p:nvSpPr>
          <p:cNvPr id="17" name="Oval 16"/>
          <p:cNvSpPr/>
          <p:nvPr/>
        </p:nvSpPr>
        <p:spPr bwMode="auto">
          <a:xfrm>
            <a:off x="2122714" y="3367925"/>
            <a:ext cx="576943" cy="293914"/>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8" name="Oval 17"/>
          <p:cNvSpPr/>
          <p:nvPr/>
        </p:nvSpPr>
        <p:spPr bwMode="auto">
          <a:xfrm>
            <a:off x="1382486" y="3367925"/>
            <a:ext cx="576943" cy="29391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9" name="TextBox 18"/>
          <p:cNvSpPr txBox="1"/>
          <p:nvPr/>
        </p:nvSpPr>
        <p:spPr>
          <a:xfrm>
            <a:off x="352539" y="1632855"/>
            <a:ext cx="8501742" cy="338554"/>
          </a:xfrm>
          <a:prstGeom prst="rect">
            <a:avLst/>
          </a:prstGeom>
          <a:solidFill>
            <a:schemeClr val="bg2">
              <a:lumMod val="40000"/>
              <a:lumOff val="60000"/>
            </a:schemeClr>
          </a:solidFill>
        </p:spPr>
        <p:txBody>
          <a:bodyPr wrap="square" rtlCol="0">
            <a:spAutoFit/>
          </a:bodyPr>
          <a:lstStyle/>
          <a:p>
            <a:pPr marL="285750" indent="-285750" algn="l">
              <a:buFont typeface="Wingdings" panose="05000000000000000000" pitchFamily="2" charset="2"/>
              <a:buChar char="Ø"/>
            </a:pPr>
            <a:r>
              <a:rPr lang="en-US" u="sng" dirty="0" smtClean="0">
                <a:solidFill>
                  <a:schemeClr val="tx2"/>
                </a:solidFill>
              </a:rPr>
              <a:t>Let’s classify any probability &gt;50% as “Buy” and any &lt;50% as “Not Buy”</a:t>
            </a:r>
            <a:endParaRPr lang="en-US" i="1" u="sng" dirty="0" smtClean="0">
              <a:solidFill>
                <a:schemeClr val="tx2"/>
              </a:solidFill>
            </a:endParaRPr>
          </a:p>
        </p:txBody>
      </p:sp>
    </p:spTree>
    <p:extLst>
      <p:ext uri="{BB962C8B-B14F-4D97-AF65-F5344CB8AC3E}">
        <p14:creationId xmlns:p14="http://schemas.microsoft.com/office/powerpoint/2010/main" val="3312739088"/>
      </p:ext>
    </p:extLst>
  </p:cSld>
  <p:clrMapOvr>
    <a:masterClrMapping/>
  </p:clrMapOvr>
  <p:transition>
    <p:zoom/>
    <p:sndAc>
      <p:end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t="31010"/>
          <a:stretch/>
        </p:blipFill>
        <p:spPr>
          <a:xfrm>
            <a:off x="221139" y="2359550"/>
            <a:ext cx="4086181" cy="930212"/>
          </a:xfrm>
          <a:prstGeom prst="rect">
            <a:avLst/>
          </a:prstGeom>
        </p:spPr>
      </p:pic>
      <p:sp>
        <p:nvSpPr>
          <p:cNvPr id="4" name="Slide Number Placeholder 3"/>
          <p:cNvSpPr>
            <a:spLocks noGrp="1"/>
          </p:cNvSpPr>
          <p:nvPr>
            <p:ph type="sldNum" sz="quarter" idx="11"/>
          </p:nvPr>
        </p:nvSpPr>
        <p:spPr/>
        <p:txBody>
          <a:bodyPr/>
          <a:lstStyle/>
          <a:p>
            <a:fld id="{F03E32A1-09B7-4C1C-B0A0-08163D90A171}" type="slidenum">
              <a:rPr lang="en-US" smtClean="0"/>
              <a:pPr/>
              <a:t>30</a:t>
            </a:fld>
            <a:endParaRPr lang="en-US"/>
          </a:p>
        </p:txBody>
      </p:sp>
      <p:sp>
        <p:nvSpPr>
          <p:cNvPr id="7" name="Title 1"/>
          <p:cNvSpPr>
            <a:spLocks noGrp="1"/>
          </p:cNvSpPr>
          <p:nvPr>
            <p:ph type="title"/>
          </p:nvPr>
        </p:nvSpPr>
        <p:spPr>
          <a:xfrm>
            <a:off x="122238" y="94983"/>
            <a:ext cx="8793162" cy="292388"/>
          </a:xfrm>
        </p:spPr>
        <p:txBody>
          <a:bodyPr/>
          <a:lstStyle/>
          <a:p>
            <a:r>
              <a:rPr lang="en-US" dirty="0" smtClean="0"/>
              <a:t>MODEL BASED SCORING</a:t>
            </a:r>
            <a:endParaRPr lang="en-US" dirty="0"/>
          </a:p>
        </p:txBody>
      </p:sp>
      <p:sp>
        <p:nvSpPr>
          <p:cNvPr id="10" name="TextBox 9"/>
          <p:cNvSpPr txBox="1"/>
          <p:nvPr/>
        </p:nvSpPr>
        <p:spPr>
          <a:xfrm>
            <a:off x="4553326" y="2149318"/>
            <a:ext cx="4396581" cy="1446550"/>
          </a:xfrm>
          <a:prstGeom prst="rect">
            <a:avLst/>
          </a:prstGeom>
          <a:solidFill>
            <a:schemeClr val="bg2">
              <a:lumMod val="40000"/>
              <a:lumOff val="60000"/>
            </a:schemeClr>
          </a:solidFill>
        </p:spPr>
        <p:txBody>
          <a:bodyPr wrap="square" rtlCol="0">
            <a:spAutoFit/>
          </a:bodyPr>
          <a:lstStyle/>
          <a:p>
            <a:pPr marL="285750" indent="-285750" algn="l">
              <a:buFont typeface="Wingdings" panose="05000000000000000000" pitchFamily="2" charset="2"/>
              <a:buChar char="Ø"/>
            </a:pPr>
            <a:r>
              <a:rPr lang="en-US" dirty="0" smtClean="0">
                <a:solidFill>
                  <a:srgbClr val="00B050"/>
                </a:solidFill>
              </a:rPr>
              <a:t>Actual=1, Predicted=1:  True Positive</a:t>
            </a:r>
          </a:p>
          <a:p>
            <a:pPr marL="285750" indent="-285750" algn="l">
              <a:buFont typeface="Wingdings" panose="05000000000000000000" pitchFamily="2" charset="2"/>
              <a:buChar char="Ø"/>
            </a:pPr>
            <a:r>
              <a:rPr lang="en-US" dirty="0" smtClean="0">
                <a:solidFill>
                  <a:srgbClr val="FB012B"/>
                </a:solidFill>
              </a:rPr>
              <a:t>Actual=1, Predicted=0:  False Negative</a:t>
            </a:r>
          </a:p>
          <a:p>
            <a:pPr marL="285750" indent="-285750" algn="l">
              <a:buFont typeface="Wingdings" panose="05000000000000000000" pitchFamily="2" charset="2"/>
              <a:buChar char="Ø"/>
            </a:pPr>
            <a:r>
              <a:rPr lang="en-US" dirty="0" smtClean="0">
                <a:solidFill>
                  <a:srgbClr val="FB012B"/>
                </a:solidFill>
              </a:rPr>
              <a:t>Actual=0, Predicted=1:  False Positive</a:t>
            </a:r>
          </a:p>
          <a:p>
            <a:pPr marL="285750" indent="-285750" algn="l">
              <a:buFont typeface="Wingdings" panose="05000000000000000000" pitchFamily="2" charset="2"/>
              <a:buChar char="Ø"/>
            </a:pPr>
            <a:r>
              <a:rPr lang="en-US" dirty="0" smtClean="0">
                <a:solidFill>
                  <a:srgbClr val="00B050"/>
                </a:solidFill>
              </a:rPr>
              <a:t>Actual=0, Predicted=0:  True Negative  </a:t>
            </a:r>
            <a:endParaRPr lang="en-US" dirty="0">
              <a:solidFill>
                <a:srgbClr val="00B050"/>
              </a:solidFill>
            </a:endParaRPr>
          </a:p>
        </p:txBody>
      </p:sp>
      <p:sp>
        <p:nvSpPr>
          <p:cNvPr id="14" name="TextBox 13"/>
          <p:cNvSpPr txBox="1"/>
          <p:nvPr/>
        </p:nvSpPr>
        <p:spPr>
          <a:xfrm>
            <a:off x="413658" y="4006786"/>
            <a:ext cx="8501742" cy="1815882"/>
          </a:xfrm>
          <a:prstGeom prst="rect">
            <a:avLst/>
          </a:prstGeom>
          <a:solidFill>
            <a:schemeClr val="bg2">
              <a:lumMod val="40000"/>
              <a:lumOff val="60000"/>
            </a:schemeClr>
          </a:solidFill>
        </p:spPr>
        <p:txBody>
          <a:bodyPr wrap="square" rtlCol="0">
            <a:spAutoFit/>
          </a:bodyPr>
          <a:lstStyle/>
          <a:p>
            <a:pPr marL="285750" indent="-285750" algn="l">
              <a:buFont typeface="Wingdings" panose="05000000000000000000" pitchFamily="2" charset="2"/>
              <a:buChar char="Ø"/>
            </a:pPr>
            <a:r>
              <a:rPr lang="en-US" u="sng" dirty="0" smtClean="0">
                <a:solidFill>
                  <a:schemeClr val="tx2"/>
                </a:solidFill>
              </a:rPr>
              <a:t>Now Look at the Actual Negatives</a:t>
            </a:r>
          </a:p>
          <a:p>
            <a:pPr marL="285750" indent="-285750" algn="l">
              <a:buFont typeface="Wingdings" panose="05000000000000000000" pitchFamily="2" charset="2"/>
              <a:buChar char="Ø"/>
            </a:pPr>
            <a:r>
              <a:rPr lang="en-US" dirty="0" smtClean="0">
                <a:solidFill>
                  <a:schemeClr val="tx2"/>
                </a:solidFill>
              </a:rPr>
              <a:t>Hit Rate Among Actual Negatives:  True Negative/(</a:t>
            </a:r>
            <a:r>
              <a:rPr lang="en-US" dirty="0">
                <a:solidFill>
                  <a:schemeClr val="tx2"/>
                </a:solidFill>
              </a:rPr>
              <a:t>True </a:t>
            </a:r>
            <a:r>
              <a:rPr lang="en-US" dirty="0" err="1">
                <a:solidFill>
                  <a:schemeClr val="tx2"/>
                </a:solidFill>
              </a:rPr>
              <a:t>Negative+False</a:t>
            </a:r>
            <a:r>
              <a:rPr lang="en-US" dirty="0">
                <a:solidFill>
                  <a:schemeClr val="tx2"/>
                </a:solidFill>
              </a:rPr>
              <a:t> Positive</a:t>
            </a:r>
            <a:r>
              <a:rPr lang="en-US" dirty="0" smtClean="0">
                <a:solidFill>
                  <a:schemeClr val="tx2"/>
                </a:solidFill>
              </a:rPr>
              <a:t>)</a:t>
            </a:r>
          </a:p>
          <a:p>
            <a:pPr marL="742950" lvl="1" indent="-285750" algn="l">
              <a:buFont typeface="Wingdings" panose="05000000000000000000" pitchFamily="2" charset="2"/>
              <a:buChar char="ü"/>
            </a:pPr>
            <a:r>
              <a:rPr lang="en-US" dirty="0" smtClean="0">
                <a:solidFill>
                  <a:schemeClr val="tx2"/>
                </a:solidFill>
              </a:rPr>
              <a:t>We call this the </a:t>
            </a:r>
            <a:r>
              <a:rPr lang="en-US" i="1" u="sng" dirty="0" smtClean="0">
                <a:solidFill>
                  <a:schemeClr val="tx2"/>
                </a:solidFill>
              </a:rPr>
              <a:t>Specificity---96% in this case</a:t>
            </a:r>
          </a:p>
          <a:p>
            <a:pPr marL="285750" indent="-285750" algn="l">
              <a:buFont typeface="Wingdings" panose="05000000000000000000" pitchFamily="2" charset="2"/>
              <a:buChar char="Ø"/>
            </a:pPr>
            <a:r>
              <a:rPr lang="en-US" dirty="0">
                <a:solidFill>
                  <a:schemeClr val="tx2"/>
                </a:solidFill>
              </a:rPr>
              <a:t>Miss Rate Among Actual Negatives:  False </a:t>
            </a:r>
            <a:r>
              <a:rPr lang="en-US" dirty="0" smtClean="0">
                <a:solidFill>
                  <a:schemeClr val="tx2"/>
                </a:solidFill>
              </a:rPr>
              <a:t>Positive/(</a:t>
            </a:r>
            <a:r>
              <a:rPr lang="en-US" dirty="0">
                <a:solidFill>
                  <a:schemeClr val="tx2"/>
                </a:solidFill>
              </a:rPr>
              <a:t>True </a:t>
            </a:r>
            <a:r>
              <a:rPr lang="en-US" dirty="0" err="1" smtClean="0">
                <a:solidFill>
                  <a:schemeClr val="tx2"/>
                </a:solidFill>
              </a:rPr>
              <a:t>Negative+False</a:t>
            </a:r>
            <a:r>
              <a:rPr lang="en-US" dirty="0" smtClean="0">
                <a:solidFill>
                  <a:schemeClr val="tx2"/>
                </a:solidFill>
              </a:rPr>
              <a:t> Positive)</a:t>
            </a:r>
          </a:p>
          <a:p>
            <a:pPr marL="742950" lvl="1" indent="-285750" algn="l">
              <a:buFont typeface="Wingdings" panose="05000000000000000000" pitchFamily="2" charset="2"/>
              <a:buChar char="ü"/>
            </a:pPr>
            <a:r>
              <a:rPr lang="en-US" dirty="0" smtClean="0">
                <a:solidFill>
                  <a:schemeClr val="tx2"/>
                </a:solidFill>
              </a:rPr>
              <a:t>We call this Type I Error:  (1-</a:t>
            </a:r>
            <a:r>
              <a:rPr lang="en-US" i="1" u="sng" dirty="0" smtClean="0">
                <a:solidFill>
                  <a:schemeClr val="tx2"/>
                </a:solidFill>
              </a:rPr>
              <a:t>Specificity</a:t>
            </a:r>
            <a:r>
              <a:rPr lang="en-US" dirty="0" smtClean="0">
                <a:solidFill>
                  <a:schemeClr val="tx2"/>
                </a:solidFill>
              </a:rPr>
              <a:t>)---4% in this case</a:t>
            </a:r>
            <a:endParaRPr lang="en-US" dirty="0">
              <a:solidFill>
                <a:schemeClr val="tx2"/>
              </a:solidFill>
            </a:endParaRPr>
          </a:p>
        </p:txBody>
      </p:sp>
      <p:sp>
        <p:nvSpPr>
          <p:cNvPr id="11" name="Rectangle 10"/>
          <p:cNvSpPr/>
          <p:nvPr/>
        </p:nvSpPr>
        <p:spPr bwMode="auto">
          <a:xfrm>
            <a:off x="1082212" y="2578679"/>
            <a:ext cx="2422214" cy="293914"/>
          </a:xfrm>
          <a:prstGeom prst="rect">
            <a:avLst/>
          </a:prstGeom>
          <a:noFill/>
          <a:ln w="41275"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TextBox 12"/>
          <p:cNvSpPr txBox="1"/>
          <p:nvPr/>
        </p:nvSpPr>
        <p:spPr>
          <a:xfrm>
            <a:off x="1129323" y="2151954"/>
            <a:ext cx="1578429" cy="261610"/>
          </a:xfrm>
          <a:prstGeom prst="rect">
            <a:avLst/>
          </a:prstGeom>
          <a:noFill/>
        </p:spPr>
        <p:txBody>
          <a:bodyPr wrap="square" rtlCol="0">
            <a:spAutoFit/>
          </a:bodyPr>
          <a:lstStyle/>
          <a:p>
            <a:r>
              <a:rPr lang="en-US" sz="1100" dirty="0" smtClean="0"/>
              <a:t>Predicted</a:t>
            </a:r>
            <a:endParaRPr lang="en-US" sz="1100" dirty="0"/>
          </a:p>
        </p:txBody>
      </p:sp>
      <p:sp>
        <p:nvSpPr>
          <p:cNvPr id="15" name="TextBox 14"/>
          <p:cNvSpPr txBox="1"/>
          <p:nvPr/>
        </p:nvSpPr>
        <p:spPr>
          <a:xfrm>
            <a:off x="-24867" y="2359550"/>
            <a:ext cx="353943" cy="938631"/>
          </a:xfrm>
          <a:prstGeom prst="rect">
            <a:avLst/>
          </a:prstGeom>
          <a:noFill/>
        </p:spPr>
        <p:txBody>
          <a:bodyPr vert="vert270" wrap="square" rtlCol="0">
            <a:spAutoFit/>
          </a:bodyPr>
          <a:lstStyle/>
          <a:p>
            <a:r>
              <a:rPr lang="en-US" sz="1100" dirty="0" smtClean="0"/>
              <a:t>Actuals</a:t>
            </a:r>
            <a:endParaRPr lang="en-US" sz="1100" dirty="0"/>
          </a:p>
        </p:txBody>
      </p:sp>
      <p:sp>
        <p:nvSpPr>
          <p:cNvPr id="16" name="Rectangle 15"/>
          <p:cNvSpPr/>
          <p:nvPr/>
        </p:nvSpPr>
        <p:spPr bwMode="auto">
          <a:xfrm>
            <a:off x="497259" y="55963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In Sample (Training) Fit for the Logit Model</a:t>
            </a:r>
            <a:endParaRPr lang="en-US" dirty="0">
              <a:solidFill>
                <a:schemeClr val="tx2"/>
              </a:solidFill>
            </a:endParaRPr>
          </a:p>
        </p:txBody>
      </p:sp>
      <p:sp>
        <p:nvSpPr>
          <p:cNvPr id="17" name="Oval 16"/>
          <p:cNvSpPr/>
          <p:nvPr/>
        </p:nvSpPr>
        <p:spPr bwMode="auto">
          <a:xfrm>
            <a:off x="1339181" y="2549622"/>
            <a:ext cx="576943" cy="293914"/>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8" name="Oval 17"/>
          <p:cNvSpPr/>
          <p:nvPr/>
        </p:nvSpPr>
        <p:spPr bwMode="auto">
          <a:xfrm>
            <a:off x="2224902" y="2549622"/>
            <a:ext cx="576943" cy="29391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9" name="TextBox 18"/>
          <p:cNvSpPr txBox="1"/>
          <p:nvPr/>
        </p:nvSpPr>
        <p:spPr>
          <a:xfrm>
            <a:off x="413658" y="1419105"/>
            <a:ext cx="8501742" cy="338554"/>
          </a:xfrm>
          <a:prstGeom prst="rect">
            <a:avLst/>
          </a:prstGeom>
          <a:solidFill>
            <a:schemeClr val="bg2">
              <a:lumMod val="40000"/>
              <a:lumOff val="60000"/>
            </a:schemeClr>
          </a:solidFill>
        </p:spPr>
        <p:txBody>
          <a:bodyPr wrap="square" rtlCol="0">
            <a:spAutoFit/>
          </a:bodyPr>
          <a:lstStyle/>
          <a:p>
            <a:pPr marL="285750" indent="-285750" algn="l">
              <a:buFont typeface="Wingdings" panose="05000000000000000000" pitchFamily="2" charset="2"/>
              <a:buChar char="Ø"/>
            </a:pPr>
            <a:r>
              <a:rPr lang="en-US" u="sng" dirty="0" smtClean="0">
                <a:solidFill>
                  <a:schemeClr val="tx2"/>
                </a:solidFill>
              </a:rPr>
              <a:t>Let’s classify any probability &gt;50% as “Buy” and any &lt;50% as “Not Buy”</a:t>
            </a:r>
            <a:endParaRPr lang="en-US" i="1" u="sng" dirty="0" smtClean="0">
              <a:solidFill>
                <a:schemeClr val="tx2"/>
              </a:solidFill>
            </a:endParaRPr>
          </a:p>
        </p:txBody>
      </p:sp>
    </p:spTree>
    <p:extLst>
      <p:ext uri="{BB962C8B-B14F-4D97-AF65-F5344CB8AC3E}">
        <p14:creationId xmlns:p14="http://schemas.microsoft.com/office/powerpoint/2010/main" val="2230246866"/>
      </p:ext>
    </p:extLst>
  </p:cSld>
  <p:clrMapOvr>
    <a:masterClrMapping/>
  </p:clrMapOvr>
  <p:transition>
    <p:zoom/>
    <p:sndAc>
      <p:end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31</a:t>
            </a:fld>
            <a:endParaRPr lang="en-US"/>
          </a:p>
        </p:txBody>
      </p:sp>
      <p:pic>
        <p:nvPicPr>
          <p:cNvPr id="5" name="Picture 4"/>
          <p:cNvPicPr>
            <a:picLocks noChangeAspect="1"/>
          </p:cNvPicPr>
          <p:nvPr/>
        </p:nvPicPr>
        <p:blipFill>
          <a:blip r:embed="rId2"/>
          <a:stretch>
            <a:fillRect/>
          </a:stretch>
        </p:blipFill>
        <p:spPr>
          <a:xfrm>
            <a:off x="497259" y="3649490"/>
            <a:ext cx="4086181" cy="903120"/>
          </a:xfrm>
          <a:prstGeom prst="rect">
            <a:avLst/>
          </a:prstGeom>
        </p:spPr>
      </p:pic>
      <p:sp>
        <p:nvSpPr>
          <p:cNvPr id="6" name="Rectangle 5"/>
          <p:cNvSpPr/>
          <p:nvPr/>
        </p:nvSpPr>
        <p:spPr bwMode="auto">
          <a:xfrm>
            <a:off x="497259" y="55963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In Sample (Training) Fit for All Three Models</a:t>
            </a:r>
            <a:endParaRPr lang="en-US" dirty="0">
              <a:solidFill>
                <a:schemeClr val="tx2"/>
              </a:solidFill>
            </a:endParaRPr>
          </a:p>
        </p:txBody>
      </p:sp>
      <p:sp>
        <p:nvSpPr>
          <p:cNvPr id="7" name="Title 1"/>
          <p:cNvSpPr>
            <a:spLocks noGrp="1"/>
          </p:cNvSpPr>
          <p:nvPr>
            <p:ph type="title"/>
          </p:nvPr>
        </p:nvSpPr>
        <p:spPr>
          <a:xfrm>
            <a:off x="122238" y="94983"/>
            <a:ext cx="8793162" cy="292388"/>
          </a:xfrm>
        </p:spPr>
        <p:txBody>
          <a:bodyPr/>
          <a:lstStyle/>
          <a:p>
            <a:r>
              <a:rPr lang="en-US" dirty="0" smtClean="0"/>
              <a:t>MODEL BASED SCORING</a:t>
            </a:r>
            <a:endParaRPr lang="en-US" dirty="0"/>
          </a:p>
        </p:txBody>
      </p:sp>
      <p:sp>
        <p:nvSpPr>
          <p:cNvPr id="8" name="Rectangle 7"/>
          <p:cNvSpPr/>
          <p:nvPr/>
        </p:nvSpPr>
        <p:spPr>
          <a:xfrm>
            <a:off x="491701" y="3010854"/>
            <a:ext cx="1487908" cy="338554"/>
          </a:xfrm>
          <a:prstGeom prst="rect">
            <a:avLst/>
          </a:prstGeom>
          <a:solidFill>
            <a:schemeClr val="bg1">
              <a:lumMod val="85000"/>
            </a:schemeClr>
          </a:solidFill>
        </p:spPr>
        <p:txBody>
          <a:bodyPr wrap="none">
            <a:spAutoFit/>
          </a:bodyPr>
          <a:lstStyle/>
          <a:p>
            <a:pPr marL="285750" indent="-285750" algn="l">
              <a:buFont typeface="Wingdings" panose="05000000000000000000" pitchFamily="2" charset="2"/>
              <a:buChar char="Ø"/>
            </a:pPr>
            <a:r>
              <a:rPr lang="en-US" dirty="0">
                <a:solidFill>
                  <a:schemeClr val="tx2"/>
                </a:solidFill>
              </a:rPr>
              <a:t>The </a:t>
            </a:r>
            <a:r>
              <a:rPr lang="en-US" dirty="0" err="1" smtClean="0">
                <a:solidFill>
                  <a:schemeClr val="tx2"/>
                </a:solidFill>
              </a:rPr>
              <a:t>Probit</a:t>
            </a:r>
            <a:endParaRPr lang="en-US" dirty="0">
              <a:solidFill>
                <a:schemeClr val="tx2"/>
              </a:solidFill>
            </a:endParaRPr>
          </a:p>
        </p:txBody>
      </p:sp>
      <p:pic>
        <p:nvPicPr>
          <p:cNvPr id="9" name="Picture 8"/>
          <p:cNvPicPr>
            <a:picLocks noChangeAspect="1"/>
          </p:cNvPicPr>
          <p:nvPr/>
        </p:nvPicPr>
        <p:blipFill rotWithShape="1">
          <a:blip r:embed="rId3"/>
          <a:srcRect t="31010"/>
          <a:stretch/>
        </p:blipFill>
        <p:spPr>
          <a:xfrm>
            <a:off x="497259" y="1813407"/>
            <a:ext cx="4086181" cy="930212"/>
          </a:xfrm>
          <a:prstGeom prst="rect">
            <a:avLst/>
          </a:prstGeom>
        </p:spPr>
      </p:pic>
      <p:sp>
        <p:nvSpPr>
          <p:cNvPr id="10" name="TextBox 9"/>
          <p:cNvSpPr txBox="1"/>
          <p:nvPr/>
        </p:nvSpPr>
        <p:spPr>
          <a:xfrm>
            <a:off x="1411658" y="1551797"/>
            <a:ext cx="1578429" cy="261610"/>
          </a:xfrm>
          <a:prstGeom prst="rect">
            <a:avLst/>
          </a:prstGeom>
          <a:noFill/>
        </p:spPr>
        <p:txBody>
          <a:bodyPr wrap="square" rtlCol="0">
            <a:spAutoFit/>
          </a:bodyPr>
          <a:lstStyle/>
          <a:p>
            <a:r>
              <a:rPr lang="en-US" sz="1100" dirty="0" smtClean="0"/>
              <a:t>Predicted</a:t>
            </a:r>
            <a:endParaRPr lang="en-US" sz="1100" dirty="0"/>
          </a:p>
        </p:txBody>
      </p:sp>
      <p:sp>
        <p:nvSpPr>
          <p:cNvPr id="11" name="TextBox 10"/>
          <p:cNvSpPr txBox="1"/>
          <p:nvPr/>
        </p:nvSpPr>
        <p:spPr>
          <a:xfrm>
            <a:off x="235696" y="1759393"/>
            <a:ext cx="353943" cy="938631"/>
          </a:xfrm>
          <a:prstGeom prst="rect">
            <a:avLst/>
          </a:prstGeom>
          <a:noFill/>
        </p:spPr>
        <p:txBody>
          <a:bodyPr vert="vert270" wrap="square" rtlCol="0">
            <a:spAutoFit/>
          </a:bodyPr>
          <a:lstStyle/>
          <a:p>
            <a:r>
              <a:rPr lang="en-US" sz="1100" dirty="0" smtClean="0"/>
              <a:t>Actuals</a:t>
            </a:r>
            <a:endParaRPr lang="en-US" sz="1100" dirty="0"/>
          </a:p>
        </p:txBody>
      </p:sp>
      <p:sp>
        <p:nvSpPr>
          <p:cNvPr id="12" name="TextBox 11"/>
          <p:cNvSpPr txBox="1"/>
          <p:nvPr/>
        </p:nvSpPr>
        <p:spPr>
          <a:xfrm>
            <a:off x="1359406" y="3387880"/>
            <a:ext cx="1578429" cy="261610"/>
          </a:xfrm>
          <a:prstGeom prst="rect">
            <a:avLst/>
          </a:prstGeom>
          <a:noFill/>
        </p:spPr>
        <p:txBody>
          <a:bodyPr wrap="square" rtlCol="0">
            <a:spAutoFit/>
          </a:bodyPr>
          <a:lstStyle/>
          <a:p>
            <a:r>
              <a:rPr lang="en-US" sz="1100" dirty="0" smtClean="0"/>
              <a:t>Predicted</a:t>
            </a:r>
            <a:endParaRPr lang="en-US" sz="1100" dirty="0"/>
          </a:p>
        </p:txBody>
      </p:sp>
      <p:sp>
        <p:nvSpPr>
          <p:cNvPr id="13" name="TextBox 12"/>
          <p:cNvSpPr txBox="1"/>
          <p:nvPr/>
        </p:nvSpPr>
        <p:spPr>
          <a:xfrm>
            <a:off x="183444" y="3595476"/>
            <a:ext cx="353943" cy="938631"/>
          </a:xfrm>
          <a:prstGeom prst="rect">
            <a:avLst/>
          </a:prstGeom>
          <a:noFill/>
        </p:spPr>
        <p:txBody>
          <a:bodyPr vert="vert270" wrap="square" rtlCol="0">
            <a:spAutoFit/>
          </a:bodyPr>
          <a:lstStyle/>
          <a:p>
            <a:r>
              <a:rPr lang="en-US" sz="1100" dirty="0" smtClean="0"/>
              <a:t>Actuals</a:t>
            </a:r>
            <a:endParaRPr lang="en-US" sz="1100" dirty="0"/>
          </a:p>
        </p:txBody>
      </p:sp>
      <p:sp>
        <p:nvSpPr>
          <p:cNvPr id="14" name="Rectangle 13"/>
          <p:cNvSpPr/>
          <p:nvPr/>
        </p:nvSpPr>
        <p:spPr>
          <a:xfrm>
            <a:off x="491701" y="1138701"/>
            <a:ext cx="1396536" cy="338554"/>
          </a:xfrm>
          <a:prstGeom prst="rect">
            <a:avLst/>
          </a:prstGeom>
          <a:solidFill>
            <a:schemeClr val="bg1">
              <a:lumMod val="85000"/>
            </a:schemeClr>
          </a:solidFill>
        </p:spPr>
        <p:txBody>
          <a:bodyPr wrap="none">
            <a:spAutoFit/>
          </a:bodyPr>
          <a:lstStyle/>
          <a:p>
            <a:pPr marL="285750" indent="-285750" algn="l">
              <a:buFont typeface="Wingdings" panose="05000000000000000000" pitchFamily="2" charset="2"/>
              <a:buChar char="Ø"/>
            </a:pPr>
            <a:r>
              <a:rPr lang="en-US" dirty="0">
                <a:solidFill>
                  <a:schemeClr val="tx2"/>
                </a:solidFill>
              </a:rPr>
              <a:t>The </a:t>
            </a:r>
            <a:r>
              <a:rPr lang="en-US" dirty="0" smtClean="0">
                <a:solidFill>
                  <a:schemeClr val="tx2"/>
                </a:solidFill>
              </a:rPr>
              <a:t>Logit</a:t>
            </a:r>
            <a:endParaRPr lang="en-US" dirty="0">
              <a:solidFill>
                <a:schemeClr val="tx2"/>
              </a:solidFill>
            </a:endParaRPr>
          </a:p>
        </p:txBody>
      </p:sp>
      <p:sp>
        <p:nvSpPr>
          <p:cNvPr id="15" name="Rectangle 14"/>
          <p:cNvSpPr/>
          <p:nvPr/>
        </p:nvSpPr>
        <p:spPr>
          <a:xfrm>
            <a:off x="491701" y="5039447"/>
            <a:ext cx="1907895" cy="338554"/>
          </a:xfrm>
          <a:prstGeom prst="rect">
            <a:avLst/>
          </a:prstGeom>
          <a:solidFill>
            <a:schemeClr val="bg1">
              <a:lumMod val="85000"/>
            </a:schemeClr>
          </a:solidFill>
        </p:spPr>
        <p:txBody>
          <a:bodyPr wrap="none">
            <a:spAutoFit/>
          </a:bodyPr>
          <a:lstStyle/>
          <a:p>
            <a:pPr marL="285750" indent="-285750" algn="l">
              <a:buFont typeface="Wingdings" panose="05000000000000000000" pitchFamily="2" charset="2"/>
              <a:buChar char="Ø"/>
            </a:pPr>
            <a:r>
              <a:rPr lang="en-US" dirty="0">
                <a:solidFill>
                  <a:schemeClr val="tx2"/>
                </a:solidFill>
              </a:rPr>
              <a:t>The </a:t>
            </a:r>
            <a:r>
              <a:rPr lang="en-US" dirty="0" smtClean="0">
                <a:solidFill>
                  <a:schemeClr val="tx2"/>
                </a:solidFill>
              </a:rPr>
              <a:t>C Log </a:t>
            </a:r>
            <a:r>
              <a:rPr lang="en-US" dirty="0" err="1" smtClean="0">
                <a:solidFill>
                  <a:schemeClr val="tx2"/>
                </a:solidFill>
              </a:rPr>
              <a:t>Log</a:t>
            </a:r>
            <a:endParaRPr lang="en-US" dirty="0">
              <a:solidFill>
                <a:schemeClr val="tx2"/>
              </a:solidFill>
            </a:endParaRPr>
          </a:p>
        </p:txBody>
      </p:sp>
      <p:pic>
        <p:nvPicPr>
          <p:cNvPr id="16" name="Picture 15"/>
          <p:cNvPicPr>
            <a:picLocks noChangeAspect="1"/>
          </p:cNvPicPr>
          <p:nvPr/>
        </p:nvPicPr>
        <p:blipFill>
          <a:blip r:embed="rId4"/>
          <a:stretch>
            <a:fillRect/>
          </a:stretch>
        </p:blipFill>
        <p:spPr>
          <a:xfrm>
            <a:off x="432638" y="5740568"/>
            <a:ext cx="4086181" cy="903120"/>
          </a:xfrm>
          <a:prstGeom prst="rect">
            <a:avLst/>
          </a:prstGeom>
        </p:spPr>
      </p:pic>
      <p:sp>
        <p:nvSpPr>
          <p:cNvPr id="17" name="TextBox 16"/>
          <p:cNvSpPr txBox="1"/>
          <p:nvPr/>
        </p:nvSpPr>
        <p:spPr>
          <a:xfrm>
            <a:off x="1329549" y="5497461"/>
            <a:ext cx="1578429" cy="261610"/>
          </a:xfrm>
          <a:prstGeom prst="rect">
            <a:avLst/>
          </a:prstGeom>
          <a:noFill/>
        </p:spPr>
        <p:txBody>
          <a:bodyPr wrap="square" rtlCol="0">
            <a:spAutoFit/>
          </a:bodyPr>
          <a:lstStyle/>
          <a:p>
            <a:r>
              <a:rPr lang="en-US" sz="1100" dirty="0" smtClean="0"/>
              <a:t>Predicted</a:t>
            </a:r>
            <a:endParaRPr lang="en-US" sz="1100" dirty="0"/>
          </a:p>
        </p:txBody>
      </p:sp>
      <p:sp>
        <p:nvSpPr>
          <p:cNvPr id="18" name="TextBox 17"/>
          <p:cNvSpPr txBox="1"/>
          <p:nvPr/>
        </p:nvSpPr>
        <p:spPr>
          <a:xfrm>
            <a:off x="153587" y="5705057"/>
            <a:ext cx="353943" cy="938631"/>
          </a:xfrm>
          <a:prstGeom prst="rect">
            <a:avLst/>
          </a:prstGeom>
          <a:noFill/>
        </p:spPr>
        <p:txBody>
          <a:bodyPr vert="vert270" wrap="square" rtlCol="0">
            <a:spAutoFit/>
          </a:bodyPr>
          <a:lstStyle/>
          <a:p>
            <a:r>
              <a:rPr lang="en-US" sz="1100" dirty="0" smtClean="0"/>
              <a:t>Actuals</a:t>
            </a:r>
            <a:endParaRPr lang="en-US" sz="1100" dirty="0"/>
          </a:p>
        </p:txBody>
      </p:sp>
    </p:spTree>
    <p:extLst>
      <p:ext uri="{BB962C8B-B14F-4D97-AF65-F5344CB8AC3E}">
        <p14:creationId xmlns:p14="http://schemas.microsoft.com/office/powerpoint/2010/main" val="171568969"/>
      </p:ext>
    </p:extLst>
  </p:cSld>
  <p:clrMapOvr>
    <a:masterClrMapping/>
  </p:clrMapOvr>
  <p:transition>
    <p:zoom/>
    <p:sndAc>
      <p:end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7043" y="2721429"/>
            <a:ext cx="3686175" cy="3276600"/>
          </a:xfrm>
          <a:prstGeom prst="rect">
            <a:avLst/>
          </a:prstGeom>
          <a:noFill/>
          <a:ln>
            <a:noFill/>
          </a:ln>
        </p:spPr>
      </p:pic>
      <p:sp>
        <p:nvSpPr>
          <p:cNvPr id="4" name="Slide Number Placeholder 3"/>
          <p:cNvSpPr>
            <a:spLocks noGrp="1"/>
          </p:cNvSpPr>
          <p:nvPr>
            <p:ph type="sldNum" sz="quarter" idx="11"/>
          </p:nvPr>
        </p:nvSpPr>
        <p:spPr/>
        <p:txBody>
          <a:bodyPr/>
          <a:lstStyle/>
          <a:p>
            <a:fld id="{F03E32A1-09B7-4C1C-B0A0-08163D90A171}" type="slidenum">
              <a:rPr lang="en-US" smtClean="0"/>
              <a:pPr/>
              <a:t>32</a:t>
            </a:fld>
            <a:endParaRPr lang="en-US"/>
          </a:p>
        </p:txBody>
      </p:sp>
      <p:sp>
        <p:nvSpPr>
          <p:cNvPr id="6" name="Rectangle 36"/>
          <p:cNvSpPr>
            <a:spLocks noChangeArrowheads="1"/>
          </p:cNvSpPr>
          <p:nvPr/>
        </p:nvSpPr>
        <p:spPr bwMode="auto">
          <a:xfrm>
            <a:off x="476250" y="49438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What is a “Good” Cutoff For a Given Model?</a:t>
            </a:r>
            <a:endParaRPr lang="en-US" sz="1800" i="1" dirty="0">
              <a:solidFill>
                <a:schemeClr val="tx2"/>
              </a:solidFill>
            </a:endParaRPr>
          </a:p>
        </p:txBody>
      </p:sp>
      <p:sp>
        <p:nvSpPr>
          <p:cNvPr id="7" name="TextBox 6"/>
          <p:cNvSpPr txBox="1"/>
          <p:nvPr/>
        </p:nvSpPr>
        <p:spPr>
          <a:xfrm>
            <a:off x="487136" y="990699"/>
            <a:ext cx="5314950" cy="307777"/>
          </a:xfrm>
          <a:prstGeom prst="rect">
            <a:avLst/>
          </a:prstGeom>
          <a:solidFill>
            <a:schemeClr val="bg2">
              <a:lumMod val="40000"/>
              <a:lumOff val="60000"/>
            </a:schemeClr>
          </a:solidFill>
        </p:spPr>
        <p:txBody>
          <a:bodyPr wrap="square" rtlCol="0">
            <a:spAutoFit/>
          </a:bodyPr>
          <a:lstStyle/>
          <a:p>
            <a:pPr marL="285750" indent="-285750" algn="l">
              <a:buFont typeface="Wingdings" panose="05000000000000000000" pitchFamily="2" charset="2"/>
              <a:buChar char="Ø"/>
            </a:pPr>
            <a:r>
              <a:rPr lang="en-US" sz="1400" dirty="0" smtClean="0">
                <a:solidFill>
                  <a:schemeClr val="tx2"/>
                </a:solidFill>
              </a:rPr>
              <a:t>In terms of Sensitivity (True Positive Rate)</a:t>
            </a:r>
            <a:endParaRPr lang="en-US" sz="1400" dirty="0">
              <a:solidFill>
                <a:schemeClr val="tx2"/>
              </a:solidFill>
            </a:endParaRPr>
          </a:p>
        </p:txBody>
      </p:sp>
      <p:sp>
        <p:nvSpPr>
          <p:cNvPr id="8" name="TextBox 7"/>
          <p:cNvSpPr txBox="1"/>
          <p:nvPr/>
        </p:nvSpPr>
        <p:spPr>
          <a:xfrm>
            <a:off x="488952" y="1481108"/>
            <a:ext cx="5314950" cy="307777"/>
          </a:xfrm>
          <a:prstGeom prst="rect">
            <a:avLst/>
          </a:prstGeom>
          <a:solidFill>
            <a:schemeClr val="bg2">
              <a:lumMod val="40000"/>
              <a:lumOff val="60000"/>
            </a:schemeClr>
          </a:solidFill>
        </p:spPr>
        <p:txBody>
          <a:bodyPr wrap="square" rtlCol="0">
            <a:spAutoFit/>
          </a:bodyPr>
          <a:lstStyle/>
          <a:p>
            <a:pPr marL="285750" indent="-285750" algn="l">
              <a:buFont typeface="Wingdings" panose="05000000000000000000" pitchFamily="2" charset="2"/>
              <a:buChar char="Ø"/>
            </a:pPr>
            <a:r>
              <a:rPr lang="en-US" sz="1400" dirty="0" smtClean="0">
                <a:solidFill>
                  <a:schemeClr val="tx2"/>
                </a:solidFill>
              </a:rPr>
              <a:t>In terms of Specificity (True Negative Rate)</a:t>
            </a:r>
            <a:endParaRPr lang="en-US" sz="1400" dirty="0">
              <a:solidFill>
                <a:schemeClr val="tx2"/>
              </a:solidFill>
            </a:endParaRPr>
          </a:p>
        </p:txBody>
      </p:sp>
      <p:sp>
        <p:nvSpPr>
          <p:cNvPr id="12" name="TextBox 11"/>
          <p:cNvSpPr txBox="1"/>
          <p:nvPr/>
        </p:nvSpPr>
        <p:spPr>
          <a:xfrm>
            <a:off x="3089278" y="2302139"/>
            <a:ext cx="3037114" cy="338554"/>
          </a:xfrm>
          <a:prstGeom prst="rect">
            <a:avLst/>
          </a:prstGeom>
          <a:noFill/>
        </p:spPr>
        <p:txBody>
          <a:bodyPr wrap="square" rtlCol="0">
            <a:spAutoFit/>
          </a:bodyPr>
          <a:lstStyle/>
          <a:p>
            <a:r>
              <a:rPr lang="en-US" dirty="0" smtClean="0"/>
              <a:t>EXAMPLE GRAPH</a:t>
            </a:r>
            <a:endParaRPr lang="en-US" dirty="0"/>
          </a:p>
        </p:txBody>
      </p:sp>
      <p:sp>
        <p:nvSpPr>
          <p:cNvPr id="9" name="Title 1"/>
          <p:cNvSpPr>
            <a:spLocks noGrp="1"/>
          </p:cNvSpPr>
          <p:nvPr>
            <p:ph type="title"/>
          </p:nvPr>
        </p:nvSpPr>
        <p:spPr>
          <a:xfrm>
            <a:off x="122238" y="94983"/>
            <a:ext cx="8793162" cy="292388"/>
          </a:xfrm>
        </p:spPr>
        <p:txBody>
          <a:bodyPr/>
          <a:lstStyle/>
          <a:p>
            <a:r>
              <a:rPr lang="en-US" dirty="0" smtClean="0"/>
              <a:t>MODEL BASED SCORING</a:t>
            </a:r>
            <a:endParaRPr lang="en-US" dirty="0"/>
          </a:p>
        </p:txBody>
      </p:sp>
      <p:sp>
        <p:nvSpPr>
          <p:cNvPr id="2" name="Oval 1"/>
          <p:cNvSpPr/>
          <p:nvPr/>
        </p:nvSpPr>
        <p:spPr bwMode="auto">
          <a:xfrm>
            <a:off x="5791200" y="2542668"/>
            <a:ext cx="1219200" cy="516218"/>
          </a:xfrm>
          <a:prstGeom prst="ellipse">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 name="TextBox 2"/>
          <p:cNvSpPr txBox="1"/>
          <p:nvPr/>
        </p:nvSpPr>
        <p:spPr>
          <a:xfrm>
            <a:off x="6587666" y="2289445"/>
            <a:ext cx="2220686" cy="769441"/>
          </a:xfrm>
          <a:prstGeom prst="rect">
            <a:avLst/>
          </a:prstGeom>
          <a:solidFill>
            <a:schemeClr val="bg1">
              <a:lumMod val="75000"/>
            </a:schemeClr>
          </a:solidFill>
        </p:spPr>
        <p:txBody>
          <a:bodyPr wrap="square" rtlCol="0">
            <a:spAutoFit/>
          </a:bodyPr>
          <a:lstStyle/>
          <a:p>
            <a:r>
              <a:rPr lang="en-US" sz="1100" dirty="0" smtClean="0">
                <a:solidFill>
                  <a:schemeClr val="tx2"/>
                </a:solidFill>
              </a:rPr>
              <a:t>You end up here by using a cutoff of 0 so that you always predict 1.  No false negatives.  Everyone targeted.</a:t>
            </a:r>
            <a:endParaRPr lang="en-US" sz="1100" dirty="0">
              <a:solidFill>
                <a:schemeClr val="tx2"/>
              </a:solidFill>
            </a:endParaRPr>
          </a:p>
        </p:txBody>
      </p:sp>
      <p:cxnSp>
        <p:nvCxnSpPr>
          <p:cNvPr id="11" name="Straight Arrow Connector 10"/>
          <p:cNvCxnSpPr>
            <a:stCxn id="3" idx="1"/>
          </p:cNvCxnSpPr>
          <p:nvPr/>
        </p:nvCxnSpPr>
        <p:spPr bwMode="auto">
          <a:xfrm flipH="1">
            <a:off x="6126392" y="2674166"/>
            <a:ext cx="461274" cy="625249"/>
          </a:xfrm>
          <a:prstGeom prst="straightConnector1">
            <a:avLst/>
          </a:prstGeom>
          <a:noFill/>
          <a:ln w="9525" cap="flat" cmpd="sng" algn="ctr">
            <a:solidFill>
              <a:srgbClr val="FB012B"/>
            </a:solidFill>
            <a:prstDash val="solid"/>
            <a:round/>
            <a:headEnd type="none" w="med" len="med"/>
            <a:tailEnd type="triangle"/>
          </a:ln>
          <a:effectLst/>
        </p:spPr>
      </p:cxnSp>
      <p:sp>
        <p:nvSpPr>
          <p:cNvPr id="14" name="TextBox 13"/>
          <p:cNvSpPr txBox="1"/>
          <p:nvPr/>
        </p:nvSpPr>
        <p:spPr>
          <a:xfrm>
            <a:off x="246280" y="4476696"/>
            <a:ext cx="2220686" cy="769441"/>
          </a:xfrm>
          <a:prstGeom prst="rect">
            <a:avLst/>
          </a:prstGeom>
          <a:solidFill>
            <a:schemeClr val="bg1">
              <a:lumMod val="75000"/>
            </a:schemeClr>
          </a:solidFill>
        </p:spPr>
        <p:txBody>
          <a:bodyPr wrap="square" rtlCol="0">
            <a:spAutoFit/>
          </a:bodyPr>
          <a:lstStyle/>
          <a:p>
            <a:r>
              <a:rPr lang="en-US" sz="1100" dirty="0" smtClean="0">
                <a:solidFill>
                  <a:schemeClr val="tx2"/>
                </a:solidFill>
              </a:rPr>
              <a:t>You end up here by using a cutoff of 1 so that you always predict 0.  No false positives.  No one targeted.</a:t>
            </a:r>
            <a:endParaRPr lang="en-US" sz="1100" dirty="0">
              <a:solidFill>
                <a:schemeClr val="tx2"/>
              </a:solidFill>
            </a:endParaRPr>
          </a:p>
        </p:txBody>
      </p:sp>
      <p:cxnSp>
        <p:nvCxnSpPr>
          <p:cNvPr id="15" name="Straight Arrow Connector 14"/>
          <p:cNvCxnSpPr>
            <a:stCxn id="14" idx="3"/>
          </p:cNvCxnSpPr>
          <p:nvPr/>
        </p:nvCxnSpPr>
        <p:spPr bwMode="auto">
          <a:xfrm>
            <a:off x="2466966" y="4861417"/>
            <a:ext cx="772398" cy="535134"/>
          </a:xfrm>
          <a:prstGeom prst="straightConnector1">
            <a:avLst/>
          </a:prstGeom>
          <a:noFill/>
          <a:ln w="9525" cap="flat" cmpd="sng" algn="ctr">
            <a:solidFill>
              <a:srgbClr val="FF0000"/>
            </a:solidFill>
            <a:prstDash val="solid"/>
            <a:round/>
            <a:headEnd type="none" w="med" len="med"/>
            <a:tailEnd type="triangle"/>
          </a:ln>
          <a:effectLst/>
        </p:spPr>
      </p:cxnSp>
      <p:sp>
        <p:nvSpPr>
          <p:cNvPr id="17" name="TextBox 16"/>
          <p:cNvSpPr txBox="1"/>
          <p:nvPr/>
        </p:nvSpPr>
        <p:spPr>
          <a:xfrm>
            <a:off x="299358" y="2260890"/>
            <a:ext cx="2220686" cy="600164"/>
          </a:xfrm>
          <a:prstGeom prst="rect">
            <a:avLst/>
          </a:prstGeom>
          <a:solidFill>
            <a:schemeClr val="bg1">
              <a:lumMod val="75000"/>
            </a:schemeClr>
          </a:solidFill>
        </p:spPr>
        <p:txBody>
          <a:bodyPr wrap="square" rtlCol="0">
            <a:spAutoFit/>
          </a:bodyPr>
          <a:lstStyle/>
          <a:p>
            <a:r>
              <a:rPr lang="en-US" sz="1100" dirty="0" smtClean="0">
                <a:solidFill>
                  <a:schemeClr val="tx2"/>
                </a:solidFill>
              </a:rPr>
              <a:t>This is the point where both sensitivity and specificity of model are perfect</a:t>
            </a:r>
            <a:endParaRPr lang="en-US" sz="1100" dirty="0">
              <a:solidFill>
                <a:schemeClr val="tx2"/>
              </a:solidFill>
            </a:endParaRPr>
          </a:p>
        </p:txBody>
      </p:sp>
      <p:cxnSp>
        <p:nvCxnSpPr>
          <p:cNvPr id="20" name="Straight Arrow Connector 19"/>
          <p:cNvCxnSpPr/>
          <p:nvPr/>
        </p:nvCxnSpPr>
        <p:spPr bwMode="auto">
          <a:xfrm>
            <a:off x="2494641" y="2861054"/>
            <a:ext cx="738416" cy="402007"/>
          </a:xfrm>
          <a:prstGeom prst="straightConnector1">
            <a:avLst/>
          </a:prstGeom>
          <a:noFill/>
          <a:ln w="9525" cap="flat" cmpd="sng" algn="ctr">
            <a:solidFill>
              <a:srgbClr val="FF0000"/>
            </a:solidFill>
            <a:prstDash val="solid"/>
            <a:round/>
            <a:headEnd type="none" w="med" len="med"/>
            <a:tailEnd type="triangle"/>
          </a:ln>
          <a:effectLst/>
        </p:spPr>
      </p:cxnSp>
      <p:pic>
        <p:nvPicPr>
          <p:cNvPr id="5" name="Picture 4"/>
          <p:cNvPicPr>
            <a:picLocks noChangeAspect="1"/>
          </p:cNvPicPr>
          <p:nvPr/>
        </p:nvPicPr>
        <p:blipFill>
          <a:blip r:embed="rId3"/>
          <a:stretch>
            <a:fillRect/>
          </a:stretch>
        </p:blipFill>
        <p:spPr>
          <a:xfrm>
            <a:off x="271947" y="5302419"/>
            <a:ext cx="2171626" cy="491587"/>
          </a:xfrm>
          <a:prstGeom prst="rect">
            <a:avLst/>
          </a:prstGeom>
        </p:spPr>
      </p:pic>
      <p:pic>
        <p:nvPicPr>
          <p:cNvPr id="19" name="Picture 18"/>
          <p:cNvPicPr>
            <a:picLocks noChangeAspect="1"/>
          </p:cNvPicPr>
          <p:nvPr/>
        </p:nvPicPr>
        <p:blipFill>
          <a:blip r:embed="rId4"/>
          <a:stretch>
            <a:fillRect/>
          </a:stretch>
        </p:blipFill>
        <p:spPr>
          <a:xfrm>
            <a:off x="6587667" y="3130138"/>
            <a:ext cx="2220686" cy="482440"/>
          </a:xfrm>
          <a:prstGeom prst="rect">
            <a:avLst/>
          </a:prstGeom>
        </p:spPr>
      </p:pic>
      <p:pic>
        <p:nvPicPr>
          <p:cNvPr id="22" name="Picture 21"/>
          <p:cNvPicPr>
            <a:picLocks noChangeAspect="1"/>
          </p:cNvPicPr>
          <p:nvPr/>
        </p:nvPicPr>
        <p:blipFill>
          <a:blip r:embed="rId5"/>
          <a:stretch>
            <a:fillRect/>
          </a:stretch>
        </p:blipFill>
        <p:spPr>
          <a:xfrm>
            <a:off x="324181" y="3001050"/>
            <a:ext cx="2195863" cy="497074"/>
          </a:xfrm>
          <a:prstGeom prst="rect">
            <a:avLst/>
          </a:prstGeom>
        </p:spPr>
      </p:pic>
      <p:sp>
        <p:nvSpPr>
          <p:cNvPr id="23" name="Oval 22"/>
          <p:cNvSpPr/>
          <p:nvPr/>
        </p:nvSpPr>
        <p:spPr bwMode="auto">
          <a:xfrm>
            <a:off x="1204486" y="5410725"/>
            <a:ext cx="397291" cy="15009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4" name="Oval 23"/>
          <p:cNvSpPr/>
          <p:nvPr/>
        </p:nvSpPr>
        <p:spPr bwMode="auto">
          <a:xfrm>
            <a:off x="7114453" y="3352289"/>
            <a:ext cx="397291" cy="15009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5" name="TextBox 24"/>
          <p:cNvSpPr txBox="1"/>
          <p:nvPr/>
        </p:nvSpPr>
        <p:spPr>
          <a:xfrm>
            <a:off x="388858" y="6205846"/>
            <a:ext cx="8202544" cy="553998"/>
          </a:xfrm>
          <a:prstGeom prst="rect">
            <a:avLst/>
          </a:prstGeom>
          <a:solidFill>
            <a:schemeClr val="bg2">
              <a:lumMod val="40000"/>
              <a:lumOff val="60000"/>
            </a:schemeClr>
          </a:solidFill>
        </p:spPr>
        <p:txBody>
          <a:bodyPr wrap="square" rtlCol="0">
            <a:spAutoFit/>
          </a:bodyPr>
          <a:lstStyle/>
          <a:p>
            <a:pPr marL="285750" indent="-285750" algn="l">
              <a:buFont typeface="Wingdings" panose="05000000000000000000" pitchFamily="2" charset="2"/>
              <a:buChar char="Ø"/>
            </a:pPr>
            <a:r>
              <a:rPr lang="en-US" sz="1200" dirty="0" smtClean="0">
                <a:solidFill>
                  <a:schemeClr val="tx2"/>
                </a:solidFill>
              </a:rPr>
              <a:t>This is a tradeoff between the cost of erroneous  targeting decision vs the value of a missed opportunity</a:t>
            </a:r>
          </a:p>
          <a:p>
            <a:pPr marL="285750" indent="-285750" algn="l">
              <a:buFont typeface="Wingdings" panose="05000000000000000000" pitchFamily="2" charset="2"/>
              <a:buChar char="Ø"/>
            </a:pPr>
            <a:r>
              <a:rPr lang="en-US" sz="1200" dirty="0" smtClean="0">
                <a:solidFill>
                  <a:schemeClr val="tx2"/>
                </a:solidFill>
              </a:rPr>
              <a:t>One option is to choose cutoff probability between such that distance to (0,1) point on graph is minimized </a:t>
            </a:r>
            <a:endParaRPr lang="en-US" sz="1200" dirty="0">
              <a:solidFill>
                <a:schemeClr val="tx2"/>
              </a:solidFill>
            </a:endParaRPr>
          </a:p>
        </p:txBody>
      </p:sp>
    </p:spTree>
    <p:extLst>
      <p:ext uri="{BB962C8B-B14F-4D97-AF65-F5344CB8AC3E}">
        <p14:creationId xmlns:p14="http://schemas.microsoft.com/office/powerpoint/2010/main" val="3646331579"/>
      </p:ext>
    </p:extLst>
  </p:cSld>
  <p:clrMapOvr>
    <a:masterClrMapping/>
  </p:clrMapOvr>
  <p:transition>
    <p:zoom/>
    <p:sndAc>
      <p:end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33</a:t>
            </a:fld>
            <a:endParaRPr lang="en-US"/>
          </a:p>
        </p:txBody>
      </p:sp>
      <p:sp>
        <p:nvSpPr>
          <p:cNvPr id="5" name="Rectangle 36"/>
          <p:cNvSpPr>
            <a:spLocks noChangeArrowheads="1"/>
          </p:cNvSpPr>
          <p:nvPr/>
        </p:nvSpPr>
        <p:spPr bwMode="auto">
          <a:xfrm>
            <a:off x="476250" y="49438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What About a Model with Interactions?</a:t>
            </a:r>
            <a:endParaRPr lang="en-US" sz="1800" i="1" dirty="0">
              <a:solidFill>
                <a:schemeClr val="tx2"/>
              </a:solidFill>
            </a:endParaRPr>
          </a:p>
        </p:txBody>
      </p:sp>
      <p:sp>
        <p:nvSpPr>
          <p:cNvPr id="6" name="Title 1"/>
          <p:cNvSpPr>
            <a:spLocks noGrp="1"/>
          </p:cNvSpPr>
          <p:nvPr>
            <p:ph type="title"/>
          </p:nvPr>
        </p:nvSpPr>
        <p:spPr>
          <a:xfrm>
            <a:off x="122238" y="94983"/>
            <a:ext cx="8793162" cy="292388"/>
          </a:xfrm>
        </p:spPr>
        <p:txBody>
          <a:bodyPr/>
          <a:lstStyle/>
          <a:p>
            <a:r>
              <a:rPr lang="en-US" dirty="0" smtClean="0"/>
              <a:t>MODEL BASED SCORING</a:t>
            </a:r>
            <a:endParaRPr lang="en-US" dirty="0"/>
          </a:p>
        </p:txBody>
      </p:sp>
      <p:pic>
        <p:nvPicPr>
          <p:cNvPr id="8" name="Picture 7"/>
          <p:cNvPicPr>
            <a:picLocks noChangeAspect="1"/>
          </p:cNvPicPr>
          <p:nvPr/>
        </p:nvPicPr>
        <p:blipFill>
          <a:blip r:embed="rId3"/>
          <a:stretch>
            <a:fillRect/>
          </a:stretch>
        </p:blipFill>
        <p:spPr>
          <a:xfrm>
            <a:off x="221137" y="5067497"/>
            <a:ext cx="4086181" cy="903120"/>
          </a:xfrm>
          <a:prstGeom prst="rect">
            <a:avLst/>
          </a:prstGeom>
        </p:spPr>
      </p:pic>
      <p:pic>
        <p:nvPicPr>
          <p:cNvPr id="9" name="Picture 8"/>
          <p:cNvPicPr>
            <a:picLocks noChangeAspect="1"/>
          </p:cNvPicPr>
          <p:nvPr/>
        </p:nvPicPr>
        <p:blipFill rotWithShape="1">
          <a:blip r:embed="rId4"/>
          <a:srcRect t="31010"/>
          <a:stretch/>
        </p:blipFill>
        <p:spPr>
          <a:xfrm>
            <a:off x="4829219" y="5067497"/>
            <a:ext cx="4086181" cy="930212"/>
          </a:xfrm>
          <a:prstGeom prst="rect">
            <a:avLst/>
          </a:prstGeom>
        </p:spPr>
      </p:pic>
      <p:sp>
        <p:nvSpPr>
          <p:cNvPr id="10" name="TextBox 9"/>
          <p:cNvSpPr txBox="1"/>
          <p:nvPr/>
        </p:nvSpPr>
        <p:spPr>
          <a:xfrm>
            <a:off x="5743618" y="4805887"/>
            <a:ext cx="1578429" cy="261610"/>
          </a:xfrm>
          <a:prstGeom prst="rect">
            <a:avLst/>
          </a:prstGeom>
          <a:noFill/>
        </p:spPr>
        <p:txBody>
          <a:bodyPr wrap="square" rtlCol="0">
            <a:spAutoFit/>
          </a:bodyPr>
          <a:lstStyle/>
          <a:p>
            <a:r>
              <a:rPr lang="en-US" sz="1100" dirty="0" smtClean="0"/>
              <a:t>Predicted</a:t>
            </a:r>
            <a:endParaRPr lang="en-US" sz="1100" dirty="0"/>
          </a:p>
        </p:txBody>
      </p:sp>
      <p:sp>
        <p:nvSpPr>
          <p:cNvPr id="11" name="TextBox 10"/>
          <p:cNvSpPr txBox="1"/>
          <p:nvPr/>
        </p:nvSpPr>
        <p:spPr>
          <a:xfrm>
            <a:off x="4567656" y="5013483"/>
            <a:ext cx="353943" cy="938631"/>
          </a:xfrm>
          <a:prstGeom prst="rect">
            <a:avLst/>
          </a:prstGeom>
          <a:noFill/>
        </p:spPr>
        <p:txBody>
          <a:bodyPr vert="vert270" wrap="square" rtlCol="0">
            <a:spAutoFit/>
          </a:bodyPr>
          <a:lstStyle/>
          <a:p>
            <a:r>
              <a:rPr lang="en-US" sz="1100" dirty="0" smtClean="0"/>
              <a:t>Actuals</a:t>
            </a:r>
            <a:endParaRPr lang="en-US" sz="1100" dirty="0"/>
          </a:p>
        </p:txBody>
      </p:sp>
      <p:sp>
        <p:nvSpPr>
          <p:cNvPr id="12" name="Rectangle 11"/>
          <p:cNvSpPr/>
          <p:nvPr/>
        </p:nvSpPr>
        <p:spPr>
          <a:xfrm>
            <a:off x="4823661" y="4392791"/>
            <a:ext cx="3316934" cy="338554"/>
          </a:xfrm>
          <a:prstGeom prst="rect">
            <a:avLst/>
          </a:prstGeom>
          <a:solidFill>
            <a:schemeClr val="bg1">
              <a:lumMod val="85000"/>
            </a:schemeClr>
          </a:solidFill>
        </p:spPr>
        <p:txBody>
          <a:bodyPr wrap="none">
            <a:spAutoFit/>
          </a:bodyPr>
          <a:lstStyle/>
          <a:p>
            <a:pPr marL="285750" indent="-285750" algn="l">
              <a:buFont typeface="Wingdings" panose="05000000000000000000" pitchFamily="2" charset="2"/>
              <a:buChar char="Ø"/>
            </a:pPr>
            <a:r>
              <a:rPr lang="en-US" dirty="0">
                <a:solidFill>
                  <a:schemeClr val="tx2"/>
                </a:solidFill>
              </a:rPr>
              <a:t>The </a:t>
            </a:r>
            <a:r>
              <a:rPr lang="en-US" dirty="0" smtClean="0">
                <a:solidFill>
                  <a:schemeClr val="tx2"/>
                </a:solidFill>
              </a:rPr>
              <a:t>Logit (Main Effects Only)</a:t>
            </a:r>
            <a:endParaRPr lang="en-US" dirty="0">
              <a:solidFill>
                <a:schemeClr val="tx2"/>
              </a:solidFill>
            </a:endParaRPr>
          </a:p>
        </p:txBody>
      </p:sp>
      <p:sp>
        <p:nvSpPr>
          <p:cNvPr id="13" name="TextBox 12"/>
          <p:cNvSpPr txBox="1"/>
          <p:nvPr/>
        </p:nvSpPr>
        <p:spPr>
          <a:xfrm>
            <a:off x="1121837" y="4806476"/>
            <a:ext cx="1578429" cy="261610"/>
          </a:xfrm>
          <a:prstGeom prst="rect">
            <a:avLst/>
          </a:prstGeom>
          <a:noFill/>
        </p:spPr>
        <p:txBody>
          <a:bodyPr wrap="square" rtlCol="0">
            <a:spAutoFit/>
          </a:bodyPr>
          <a:lstStyle/>
          <a:p>
            <a:r>
              <a:rPr lang="en-US" sz="1100" dirty="0" smtClean="0"/>
              <a:t>Predicted</a:t>
            </a:r>
            <a:endParaRPr lang="en-US" sz="1100" dirty="0"/>
          </a:p>
        </p:txBody>
      </p:sp>
      <p:sp>
        <p:nvSpPr>
          <p:cNvPr id="14" name="TextBox 13"/>
          <p:cNvSpPr txBox="1"/>
          <p:nvPr/>
        </p:nvSpPr>
        <p:spPr>
          <a:xfrm>
            <a:off x="-54125" y="5090274"/>
            <a:ext cx="353943" cy="938631"/>
          </a:xfrm>
          <a:prstGeom prst="rect">
            <a:avLst/>
          </a:prstGeom>
          <a:noFill/>
        </p:spPr>
        <p:txBody>
          <a:bodyPr vert="vert270" wrap="square" rtlCol="0">
            <a:spAutoFit/>
          </a:bodyPr>
          <a:lstStyle/>
          <a:p>
            <a:r>
              <a:rPr lang="en-US" sz="1100" dirty="0" smtClean="0"/>
              <a:t>Actuals</a:t>
            </a:r>
            <a:endParaRPr lang="en-US" sz="1100" dirty="0"/>
          </a:p>
        </p:txBody>
      </p:sp>
      <p:sp>
        <p:nvSpPr>
          <p:cNvPr id="15" name="Rectangle 14"/>
          <p:cNvSpPr/>
          <p:nvPr/>
        </p:nvSpPr>
        <p:spPr>
          <a:xfrm>
            <a:off x="221137" y="4337412"/>
            <a:ext cx="3098925" cy="338554"/>
          </a:xfrm>
          <a:prstGeom prst="rect">
            <a:avLst/>
          </a:prstGeom>
          <a:solidFill>
            <a:schemeClr val="bg1">
              <a:lumMod val="85000"/>
            </a:schemeClr>
          </a:solidFill>
        </p:spPr>
        <p:txBody>
          <a:bodyPr wrap="none">
            <a:spAutoFit/>
          </a:bodyPr>
          <a:lstStyle/>
          <a:p>
            <a:pPr marL="285750" indent="-285750" algn="l">
              <a:buFont typeface="Wingdings" panose="05000000000000000000" pitchFamily="2" charset="2"/>
              <a:buChar char="Ø"/>
            </a:pPr>
            <a:r>
              <a:rPr lang="en-US" dirty="0">
                <a:solidFill>
                  <a:schemeClr val="tx2"/>
                </a:solidFill>
              </a:rPr>
              <a:t>The </a:t>
            </a:r>
            <a:r>
              <a:rPr lang="en-US" dirty="0" smtClean="0">
                <a:solidFill>
                  <a:schemeClr val="tx2"/>
                </a:solidFill>
              </a:rPr>
              <a:t>Logit (2 x Interactions)</a:t>
            </a:r>
            <a:endParaRPr lang="en-US" dirty="0">
              <a:solidFill>
                <a:schemeClr val="tx2"/>
              </a:solidFill>
            </a:endParaRPr>
          </a:p>
        </p:txBody>
      </p:sp>
      <p:sp>
        <p:nvSpPr>
          <p:cNvPr id="18" name="TextBox 17"/>
          <p:cNvSpPr txBox="1"/>
          <p:nvPr/>
        </p:nvSpPr>
        <p:spPr>
          <a:xfrm>
            <a:off x="476250" y="1139112"/>
            <a:ext cx="8020812"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Example of score function:  Linear Effects</a:t>
            </a:r>
            <a:endParaRPr lang="en-US" dirty="0">
              <a:solidFill>
                <a:schemeClr val="tx2"/>
              </a:solidFill>
            </a:endParaRPr>
          </a:p>
        </p:txBody>
      </p:sp>
      <p:sp>
        <p:nvSpPr>
          <p:cNvPr id="20" name="TextBox 19"/>
          <p:cNvSpPr txBox="1"/>
          <p:nvPr/>
        </p:nvSpPr>
        <p:spPr>
          <a:xfrm>
            <a:off x="476250" y="2439193"/>
            <a:ext cx="8020812"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Example of score function:  Linear Effects Plus Interactions</a:t>
            </a:r>
            <a:endParaRPr lang="en-US" dirty="0">
              <a:solidFill>
                <a:schemeClr val="tx2"/>
              </a:solidFill>
            </a:endParaRPr>
          </a:p>
        </p:txBody>
      </p:sp>
      <p:graphicFrame>
        <p:nvGraphicFramePr>
          <p:cNvPr id="21" name="Object 20"/>
          <p:cNvGraphicFramePr>
            <a:graphicFrameLocks noChangeAspect="1"/>
          </p:cNvGraphicFramePr>
          <p:nvPr>
            <p:extLst>
              <p:ext uri="{D42A27DB-BD31-4B8C-83A1-F6EECF244321}">
                <p14:modId xmlns:p14="http://schemas.microsoft.com/office/powerpoint/2010/main" val="61874819"/>
              </p:ext>
            </p:extLst>
          </p:nvPr>
        </p:nvGraphicFramePr>
        <p:xfrm>
          <a:off x="717467" y="1656473"/>
          <a:ext cx="4352925" cy="522288"/>
        </p:xfrm>
        <a:graphic>
          <a:graphicData uri="http://schemas.openxmlformats.org/presentationml/2006/ole">
            <mc:AlternateContent xmlns:mc="http://schemas.openxmlformats.org/markup-compatibility/2006">
              <mc:Choice xmlns:v="urn:schemas-microsoft-com:vml" Requires="v">
                <p:oleObj spid="_x0000_s58446" name="Equation" r:id="rId5" imgW="2006280" imgH="241200" progId="Equation.DSMT4">
                  <p:embed/>
                </p:oleObj>
              </mc:Choice>
              <mc:Fallback>
                <p:oleObj name="Equation" r:id="rId5" imgW="2006280" imgH="241200" progId="Equation.DSMT4">
                  <p:embed/>
                  <p:pic>
                    <p:nvPicPr>
                      <p:cNvPr id="14" name="Object 13"/>
                      <p:cNvPicPr>
                        <a:picLocks noChangeAspect="1" noChangeArrowheads="1"/>
                      </p:cNvPicPr>
                      <p:nvPr/>
                    </p:nvPicPr>
                    <p:blipFill>
                      <a:blip r:embed="rId6"/>
                      <a:srcRect/>
                      <a:stretch>
                        <a:fillRect/>
                      </a:stretch>
                    </p:blipFill>
                    <p:spPr bwMode="auto">
                      <a:xfrm>
                        <a:off x="717467" y="1656473"/>
                        <a:ext cx="43529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316247506"/>
              </p:ext>
            </p:extLst>
          </p:nvPr>
        </p:nvGraphicFramePr>
        <p:xfrm>
          <a:off x="717467" y="3025409"/>
          <a:ext cx="8291512" cy="523875"/>
        </p:xfrm>
        <a:graphic>
          <a:graphicData uri="http://schemas.openxmlformats.org/presentationml/2006/ole">
            <mc:AlternateContent xmlns:mc="http://schemas.openxmlformats.org/markup-compatibility/2006">
              <mc:Choice xmlns:v="urn:schemas-microsoft-com:vml" Requires="v">
                <p:oleObj spid="_x0000_s58447" name="Equation" r:id="rId7" imgW="3822480" imgH="241200" progId="Equation.DSMT4">
                  <p:embed/>
                </p:oleObj>
              </mc:Choice>
              <mc:Fallback>
                <p:oleObj name="Equation" r:id="rId7" imgW="3822480" imgH="241200" progId="Equation.DSMT4">
                  <p:embed/>
                  <p:pic>
                    <p:nvPicPr>
                      <p:cNvPr id="18" name="Object 17"/>
                      <p:cNvPicPr>
                        <a:picLocks noChangeAspect="1" noChangeArrowheads="1"/>
                      </p:cNvPicPr>
                      <p:nvPr/>
                    </p:nvPicPr>
                    <p:blipFill>
                      <a:blip r:embed="rId8"/>
                      <a:srcRect/>
                      <a:stretch>
                        <a:fillRect/>
                      </a:stretch>
                    </p:blipFill>
                    <p:spPr bwMode="auto">
                      <a:xfrm>
                        <a:off x="717467" y="3025409"/>
                        <a:ext cx="8291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27032620"/>
      </p:ext>
    </p:extLst>
  </p:cSld>
  <p:clrMapOvr>
    <a:masterClrMapping/>
  </p:clrMapOvr>
  <p:transition>
    <p:zoom/>
    <p:sndAc>
      <p:end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34</a:t>
            </a:fld>
            <a:endParaRPr lang="en-US"/>
          </a:p>
        </p:txBody>
      </p:sp>
      <p:pic>
        <p:nvPicPr>
          <p:cNvPr id="6" name="Picture 5"/>
          <p:cNvPicPr>
            <a:picLocks noChangeAspect="1"/>
          </p:cNvPicPr>
          <p:nvPr/>
        </p:nvPicPr>
        <p:blipFill>
          <a:blip r:embed="rId2"/>
          <a:stretch>
            <a:fillRect/>
          </a:stretch>
        </p:blipFill>
        <p:spPr>
          <a:xfrm>
            <a:off x="1056132" y="1474333"/>
            <a:ext cx="6598801" cy="6360001"/>
          </a:xfrm>
          <a:prstGeom prst="rect">
            <a:avLst/>
          </a:prstGeom>
        </p:spPr>
      </p:pic>
      <p:sp>
        <p:nvSpPr>
          <p:cNvPr id="7" name="Rectangle 6"/>
          <p:cNvSpPr/>
          <p:nvPr/>
        </p:nvSpPr>
        <p:spPr bwMode="auto">
          <a:xfrm>
            <a:off x="497259" y="55963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Let’s Look at the Holdout Data</a:t>
            </a:r>
            <a:endParaRPr lang="en-US" dirty="0">
              <a:solidFill>
                <a:schemeClr val="tx2"/>
              </a:solidFill>
            </a:endParaRPr>
          </a:p>
        </p:txBody>
      </p:sp>
      <p:sp>
        <p:nvSpPr>
          <p:cNvPr id="8" name="Title 1"/>
          <p:cNvSpPr>
            <a:spLocks noGrp="1"/>
          </p:cNvSpPr>
          <p:nvPr>
            <p:ph type="title"/>
          </p:nvPr>
        </p:nvSpPr>
        <p:spPr>
          <a:xfrm>
            <a:off x="122238" y="94983"/>
            <a:ext cx="8793162" cy="292388"/>
          </a:xfrm>
        </p:spPr>
        <p:txBody>
          <a:bodyPr/>
          <a:lstStyle/>
          <a:p>
            <a:r>
              <a:rPr lang="en-US" dirty="0" smtClean="0"/>
              <a:t>MODEL BASED SCORING</a:t>
            </a:r>
            <a:endParaRPr lang="en-US" dirty="0"/>
          </a:p>
        </p:txBody>
      </p:sp>
    </p:spTree>
    <p:extLst>
      <p:ext uri="{BB962C8B-B14F-4D97-AF65-F5344CB8AC3E}">
        <p14:creationId xmlns:p14="http://schemas.microsoft.com/office/powerpoint/2010/main" val="2118749133"/>
      </p:ext>
    </p:extLst>
  </p:cSld>
  <p:clrMapOvr>
    <a:masterClrMapping/>
  </p:clrMapOvr>
  <p:transition>
    <p:zoom/>
    <p:sndAc>
      <p:end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35</a:t>
            </a:fld>
            <a:endParaRPr lang="en-US"/>
          </a:p>
        </p:txBody>
      </p:sp>
      <p:pic>
        <p:nvPicPr>
          <p:cNvPr id="5" name="Picture 4"/>
          <p:cNvPicPr>
            <a:picLocks noChangeAspect="1"/>
          </p:cNvPicPr>
          <p:nvPr/>
        </p:nvPicPr>
        <p:blipFill>
          <a:blip r:embed="rId2"/>
          <a:stretch>
            <a:fillRect/>
          </a:stretch>
        </p:blipFill>
        <p:spPr>
          <a:xfrm>
            <a:off x="1489397" y="1247553"/>
            <a:ext cx="5710501" cy="6627121"/>
          </a:xfrm>
          <a:prstGeom prst="rect">
            <a:avLst/>
          </a:prstGeom>
        </p:spPr>
      </p:pic>
      <p:sp>
        <p:nvSpPr>
          <p:cNvPr id="6" name="Rectangle 36"/>
          <p:cNvSpPr>
            <a:spLocks noChangeArrowheads="1"/>
          </p:cNvSpPr>
          <p:nvPr/>
        </p:nvSpPr>
        <p:spPr bwMode="auto">
          <a:xfrm>
            <a:off x="476250" y="49438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What About a Model with Interactions?</a:t>
            </a:r>
            <a:endParaRPr lang="en-US" sz="1800" i="1" dirty="0">
              <a:solidFill>
                <a:schemeClr val="tx2"/>
              </a:solidFill>
            </a:endParaRPr>
          </a:p>
        </p:txBody>
      </p:sp>
      <p:sp>
        <p:nvSpPr>
          <p:cNvPr id="7" name="Title 1"/>
          <p:cNvSpPr>
            <a:spLocks noGrp="1"/>
          </p:cNvSpPr>
          <p:nvPr>
            <p:ph type="title"/>
          </p:nvPr>
        </p:nvSpPr>
        <p:spPr>
          <a:xfrm>
            <a:off x="122238" y="94983"/>
            <a:ext cx="8793162" cy="292388"/>
          </a:xfrm>
        </p:spPr>
        <p:txBody>
          <a:bodyPr/>
          <a:lstStyle/>
          <a:p>
            <a:r>
              <a:rPr lang="en-US" dirty="0" smtClean="0"/>
              <a:t>MODEL BASED SCORING</a:t>
            </a:r>
            <a:endParaRPr lang="en-US" dirty="0"/>
          </a:p>
        </p:txBody>
      </p:sp>
    </p:spTree>
    <p:extLst>
      <p:ext uri="{BB962C8B-B14F-4D97-AF65-F5344CB8AC3E}">
        <p14:creationId xmlns:p14="http://schemas.microsoft.com/office/powerpoint/2010/main" val="1938341306"/>
      </p:ext>
    </p:extLst>
  </p:cSld>
  <p:clrMapOvr>
    <a:masterClrMapping/>
  </p:clrMapOvr>
  <p:transition>
    <p:zoom/>
    <p:sndAc>
      <p:end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7010400" y="6284234"/>
            <a:ext cx="1905000" cy="182562"/>
          </a:xfrm>
        </p:spPr>
        <p:txBody>
          <a:bodyPr/>
          <a:lstStyle/>
          <a:p>
            <a:fld id="{F03E32A1-09B7-4C1C-B0A0-08163D90A171}" type="slidenum">
              <a:rPr lang="en-US" smtClean="0"/>
              <a:pPr/>
              <a:t>36</a:t>
            </a:fld>
            <a:endParaRPr lang="en-US"/>
          </a:p>
        </p:txBody>
      </p:sp>
      <p:pic>
        <p:nvPicPr>
          <p:cNvPr id="6" name="Picture 5"/>
          <p:cNvPicPr>
            <a:picLocks noChangeAspect="1"/>
          </p:cNvPicPr>
          <p:nvPr/>
        </p:nvPicPr>
        <p:blipFill>
          <a:blip r:embed="rId2"/>
          <a:stretch>
            <a:fillRect/>
          </a:stretch>
        </p:blipFill>
        <p:spPr>
          <a:xfrm>
            <a:off x="291192" y="1827649"/>
            <a:ext cx="4086181" cy="2518560"/>
          </a:xfrm>
          <a:prstGeom prst="rect">
            <a:avLst/>
          </a:prstGeom>
        </p:spPr>
      </p:pic>
      <p:sp>
        <p:nvSpPr>
          <p:cNvPr id="7" name="Rectangle 36"/>
          <p:cNvSpPr>
            <a:spLocks noChangeArrowheads="1"/>
          </p:cNvSpPr>
          <p:nvPr/>
        </p:nvSpPr>
        <p:spPr bwMode="auto">
          <a:xfrm>
            <a:off x="476250" y="49438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What About a Model with Interactions?</a:t>
            </a:r>
            <a:endParaRPr lang="en-US" sz="1800" i="1" dirty="0">
              <a:solidFill>
                <a:schemeClr val="tx2"/>
              </a:solidFill>
            </a:endParaRPr>
          </a:p>
        </p:txBody>
      </p:sp>
      <p:sp>
        <p:nvSpPr>
          <p:cNvPr id="8" name="Title 1"/>
          <p:cNvSpPr>
            <a:spLocks noGrp="1"/>
          </p:cNvSpPr>
          <p:nvPr>
            <p:ph type="title"/>
          </p:nvPr>
        </p:nvSpPr>
        <p:spPr>
          <a:xfrm>
            <a:off x="122238" y="94983"/>
            <a:ext cx="8793162" cy="292388"/>
          </a:xfrm>
        </p:spPr>
        <p:txBody>
          <a:bodyPr/>
          <a:lstStyle/>
          <a:p>
            <a:r>
              <a:rPr lang="en-US" dirty="0" smtClean="0"/>
              <a:t>MODEL BASED SCORING</a:t>
            </a:r>
            <a:endParaRPr lang="en-US" dirty="0"/>
          </a:p>
        </p:txBody>
      </p:sp>
      <p:sp>
        <p:nvSpPr>
          <p:cNvPr id="9" name="TextBox 8"/>
          <p:cNvSpPr txBox="1"/>
          <p:nvPr/>
        </p:nvSpPr>
        <p:spPr>
          <a:xfrm>
            <a:off x="432638" y="1357543"/>
            <a:ext cx="4086181"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Interactions Model</a:t>
            </a:r>
            <a:endParaRPr lang="en-US" dirty="0">
              <a:solidFill>
                <a:schemeClr val="tx2"/>
              </a:solidFill>
            </a:endParaRPr>
          </a:p>
        </p:txBody>
      </p:sp>
      <p:sp>
        <p:nvSpPr>
          <p:cNvPr id="11" name="TextBox 10"/>
          <p:cNvSpPr txBox="1"/>
          <p:nvPr/>
        </p:nvSpPr>
        <p:spPr>
          <a:xfrm>
            <a:off x="4698590" y="1357543"/>
            <a:ext cx="4086181"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Main Effects Model</a:t>
            </a:r>
            <a:endParaRPr lang="en-US" dirty="0">
              <a:solidFill>
                <a:schemeClr val="tx2"/>
              </a:solidFill>
            </a:endParaRPr>
          </a:p>
        </p:txBody>
      </p:sp>
      <p:pic>
        <p:nvPicPr>
          <p:cNvPr id="12" name="Picture 11"/>
          <p:cNvPicPr>
            <a:picLocks noChangeAspect="1"/>
          </p:cNvPicPr>
          <p:nvPr/>
        </p:nvPicPr>
        <p:blipFill>
          <a:blip r:embed="rId3"/>
          <a:stretch>
            <a:fillRect/>
          </a:stretch>
        </p:blipFill>
        <p:spPr>
          <a:xfrm>
            <a:off x="4698590" y="1827649"/>
            <a:ext cx="4086181" cy="2404080"/>
          </a:xfrm>
          <a:prstGeom prst="rect">
            <a:avLst/>
          </a:prstGeom>
        </p:spPr>
      </p:pic>
      <p:sp>
        <p:nvSpPr>
          <p:cNvPr id="10" name="TextBox 9"/>
          <p:cNvSpPr txBox="1"/>
          <p:nvPr/>
        </p:nvSpPr>
        <p:spPr>
          <a:xfrm>
            <a:off x="432637" y="4789170"/>
            <a:ext cx="7204179" cy="1077218"/>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Simpler main effects model performs better</a:t>
            </a:r>
          </a:p>
          <a:p>
            <a:pPr marL="285750" indent="-285750" algn="l">
              <a:buFont typeface="Wingdings" panose="05000000000000000000" pitchFamily="2" charset="2"/>
              <a:buChar char="Ø"/>
            </a:pPr>
            <a:r>
              <a:rPr lang="en-US" dirty="0" smtClean="0">
                <a:solidFill>
                  <a:schemeClr val="tx2"/>
                </a:solidFill>
              </a:rPr>
              <a:t>Hit rate higher</a:t>
            </a:r>
          </a:p>
          <a:p>
            <a:pPr marL="285750" indent="-285750" algn="l">
              <a:buFont typeface="Wingdings" panose="05000000000000000000" pitchFamily="2" charset="2"/>
              <a:buChar char="Ø"/>
            </a:pPr>
            <a:r>
              <a:rPr lang="en-US" dirty="0" smtClean="0">
                <a:solidFill>
                  <a:schemeClr val="tx2"/>
                </a:solidFill>
              </a:rPr>
              <a:t>At 50% cutoff distance to (0,1) on ROC graph is smaller</a:t>
            </a:r>
            <a:endParaRPr lang="en-US" dirty="0">
              <a:solidFill>
                <a:schemeClr val="tx2"/>
              </a:solidFill>
            </a:endParaRPr>
          </a:p>
        </p:txBody>
      </p:sp>
    </p:spTree>
    <p:extLst>
      <p:ext uri="{BB962C8B-B14F-4D97-AF65-F5344CB8AC3E}">
        <p14:creationId xmlns:p14="http://schemas.microsoft.com/office/powerpoint/2010/main" val="4061573080"/>
      </p:ext>
    </p:extLst>
  </p:cSld>
  <p:clrMapOvr>
    <a:masterClrMapping/>
  </p:clrMapOvr>
  <p:transition>
    <p:zoom/>
    <p:sndAc>
      <p:end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41AC4687-AEB3-4AC3-9443-775990300D16}" type="slidenum">
              <a:rPr lang="en-US"/>
              <a:pPr/>
              <a:t>37</a:t>
            </a:fld>
            <a:endParaRPr lang="en-US"/>
          </a:p>
        </p:txBody>
      </p:sp>
      <p:sp>
        <p:nvSpPr>
          <p:cNvPr id="1206278" name="AutoShape 6"/>
          <p:cNvSpPr>
            <a:spLocks noChangeArrowheads="1"/>
          </p:cNvSpPr>
          <p:nvPr/>
        </p:nvSpPr>
        <p:spPr bwMode="auto">
          <a:xfrm>
            <a:off x="180975" y="938213"/>
            <a:ext cx="2268538" cy="676275"/>
          </a:xfrm>
          <a:prstGeom prst="roundRect">
            <a:avLst>
              <a:gd name="adj" fmla="val 16667"/>
            </a:avLst>
          </a:prstGeom>
          <a:solidFill>
            <a:schemeClr val="accent1"/>
          </a:solidFill>
          <a:ln w="9525">
            <a:noFill/>
            <a:round/>
            <a:headEnd/>
            <a:tailEnd/>
          </a:ln>
          <a:effectLst/>
        </p:spPr>
        <p:txBody>
          <a:bodyPr wrap="none" anchor="ctr"/>
          <a:lstStyle/>
          <a:p>
            <a:endParaRPr lang="en-US"/>
          </a:p>
        </p:txBody>
      </p:sp>
      <p:sp>
        <p:nvSpPr>
          <p:cNvPr id="1206279" name="Rectangle 7"/>
          <p:cNvSpPr>
            <a:spLocks noChangeArrowheads="1"/>
          </p:cNvSpPr>
          <p:nvPr/>
        </p:nvSpPr>
        <p:spPr bwMode="gray">
          <a:xfrm>
            <a:off x="292100" y="1146175"/>
            <a:ext cx="788677"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en-US" sz="1700" dirty="0" smtClean="0">
                <a:solidFill>
                  <a:schemeClr val="tx2"/>
                </a:solidFill>
                <a:cs typeface="Times New Roman" pitchFamily="18" charset="0"/>
              </a:rPr>
              <a:t>Results</a:t>
            </a:r>
            <a:endParaRPr lang="en-US" sz="1700" dirty="0">
              <a:solidFill>
                <a:schemeClr val="tx2"/>
              </a:solidFill>
              <a:cs typeface="Times New Roman" pitchFamily="18" charset="0"/>
            </a:endParaRPr>
          </a:p>
        </p:txBody>
      </p:sp>
      <p:sp>
        <p:nvSpPr>
          <p:cNvPr id="1206280" name="Rectangle 8"/>
          <p:cNvSpPr>
            <a:spLocks noChangeArrowheads="1"/>
          </p:cNvSpPr>
          <p:nvPr/>
        </p:nvSpPr>
        <p:spPr bwMode="gray">
          <a:xfrm>
            <a:off x="2909888" y="915988"/>
            <a:ext cx="5708650" cy="261610"/>
          </a:xfrm>
          <a:prstGeom prst="rect">
            <a:avLst/>
          </a:prstGeom>
          <a:noFill/>
          <a:ln w="9525">
            <a:noFill/>
            <a:miter lim="800000"/>
            <a:headEnd/>
            <a:tailEnd/>
          </a:ln>
          <a:effectLst/>
        </p:spPr>
        <p:txBody>
          <a:bodyPr lIns="0" tIns="0" rIns="0" bIns="0">
            <a:spAutoFit/>
          </a:bodyPr>
          <a:lstStyle/>
          <a:p>
            <a:pPr marL="114300" lvl="1" indent="-112713" algn="l" defTabSz="912813">
              <a:spcBef>
                <a:spcPct val="0"/>
              </a:spcBef>
              <a:spcAft>
                <a:spcPct val="30000"/>
              </a:spcAft>
              <a:buSzPct val="120000"/>
              <a:buFontTx/>
              <a:buChar char="•"/>
            </a:pPr>
            <a:r>
              <a:rPr lang="en-US" sz="1700" b="0" dirty="0"/>
              <a:t>A</a:t>
            </a:r>
            <a:r>
              <a:rPr lang="en-US" sz="1700" b="0" dirty="0" smtClean="0"/>
              <a:t> binary logit model on our 200 observations:</a:t>
            </a:r>
            <a:endParaRPr lang="en-US" sz="1700" b="0" dirty="0"/>
          </a:p>
        </p:txBody>
      </p:sp>
      <p:sp>
        <p:nvSpPr>
          <p:cNvPr id="1206275" name="Rectangle 3"/>
          <p:cNvSpPr>
            <a:spLocks noChangeArrowheads="1"/>
          </p:cNvSpPr>
          <p:nvPr/>
        </p:nvSpPr>
        <p:spPr bwMode="gray">
          <a:xfrm>
            <a:off x="2884488" y="2666492"/>
            <a:ext cx="5661025" cy="2616101"/>
          </a:xfrm>
          <a:prstGeom prst="rect">
            <a:avLst/>
          </a:prstGeom>
          <a:noFill/>
          <a:ln w="9525">
            <a:noFill/>
            <a:miter lim="800000"/>
            <a:headEnd/>
            <a:tailEnd/>
          </a:ln>
          <a:effectLst/>
        </p:spPr>
        <p:txBody>
          <a:bodyPr lIns="0" tIns="0" rIns="0" bIns="0">
            <a:spAutoFit/>
          </a:bodyPr>
          <a:lstStyle/>
          <a:p>
            <a:pPr marL="285750" indent="-285750" algn="just" defTabSz="912813">
              <a:spcBef>
                <a:spcPct val="0"/>
              </a:spcBef>
              <a:spcAft>
                <a:spcPct val="50000"/>
              </a:spcAft>
              <a:buSzPct val="100000"/>
              <a:buFont typeface="Arial" panose="020B0604020202020204" pitchFamily="34" charset="0"/>
              <a:buChar char="•"/>
            </a:pPr>
            <a:r>
              <a:rPr lang="en-US" sz="1700" b="0" dirty="0" smtClean="0"/>
              <a:t>Linear Regressions: the coefficients measure the change in y given a unit increase in x</a:t>
            </a:r>
          </a:p>
          <a:p>
            <a:pPr marL="285750" indent="-285750" algn="just" defTabSz="912813">
              <a:spcBef>
                <a:spcPct val="0"/>
              </a:spcBef>
              <a:spcAft>
                <a:spcPct val="50000"/>
              </a:spcAft>
              <a:buSzPct val="100000"/>
              <a:buFont typeface="Arial" panose="020B0604020202020204" pitchFamily="34" charset="0"/>
              <a:buChar char="•"/>
            </a:pPr>
            <a:r>
              <a:rPr lang="en-US" sz="1700" b="0" dirty="0" smtClean="0"/>
              <a:t>Logit coefficients are less straightforward</a:t>
            </a:r>
            <a:endParaRPr lang="en-US" sz="1700" b="0" dirty="0"/>
          </a:p>
          <a:p>
            <a:pPr marL="285750" indent="-285750" algn="just" defTabSz="912813">
              <a:spcBef>
                <a:spcPct val="0"/>
              </a:spcBef>
              <a:spcAft>
                <a:spcPct val="50000"/>
              </a:spcAft>
              <a:buSzPct val="100000"/>
              <a:buFont typeface="Arial" panose="020B0604020202020204" pitchFamily="34" charset="0"/>
              <a:buChar char="•"/>
            </a:pPr>
            <a:r>
              <a:rPr lang="en-US" sz="1700" b="0" dirty="0" smtClean="0"/>
              <a:t>In Logit we have </a:t>
            </a:r>
            <a:r>
              <a:rPr lang="en-US" sz="1700" b="0" i="1" dirty="0" smtClean="0"/>
              <a:t>p(y=1)</a:t>
            </a:r>
            <a:r>
              <a:rPr lang="en-US" sz="1700" b="0" dirty="0" smtClean="0"/>
              <a:t> and </a:t>
            </a:r>
            <a:r>
              <a:rPr lang="en-US" sz="1700" b="0" i="1" dirty="0" smtClean="0"/>
              <a:t>p(y=0)=1-p(y=1)</a:t>
            </a:r>
          </a:p>
          <a:p>
            <a:pPr marL="396875" lvl="1" indent="-158750" algn="just" defTabSz="912813">
              <a:spcBef>
                <a:spcPct val="0"/>
              </a:spcBef>
              <a:spcAft>
                <a:spcPct val="50000"/>
              </a:spcAft>
              <a:buSzPct val="100000"/>
              <a:buFont typeface="Arial" pitchFamily="34" charset="0"/>
              <a:buChar char="–"/>
            </a:pPr>
            <a:r>
              <a:rPr lang="en-US" sz="1700" b="0" i="1" dirty="0" smtClean="0"/>
              <a:t>We can look at how a unit change in x impacts the ratio of p(y=1) / p(y=0)---the odds ratio.</a:t>
            </a:r>
          </a:p>
          <a:p>
            <a:pPr marL="396875" lvl="1" indent="-158750" algn="just" defTabSz="912813">
              <a:spcBef>
                <a:spcPct val="0"/>
              </a:spcBef>
              <a:spcAft>
                <a:spcPct val="50000"/>
              </a:spcAft>
              <a:buSzPct val="100000"/>
              <a:buFont typeface="Arial" pitchFamily="34" charset="0"/>
              <a:buChar char="–"/>
            </a:pPr>
            <a:r>
              <a:rPr lang="en-US" sz="1700" b="0" i="1" dirty="0" smtClean="0"/>
              <a:t>We can look at how a unit change in x impacts the probability p(y=1)</a:t>
            </a:r>
            <a:endParaRPr lang="en-US" sz="1700" b="0" dirty="0"/>
          </a:p>
        </p:txBody>
      </p:sp>
      <p:sp>
        <p:nvSpPr>
          <p:cNvPr id="1206281" name="AutoShape 9"/>
          <p:cNvSpPr>
            <a:spLocks noChangeArrowheads="1"/>
          </p:cNvSpPr>
          <p:nvPr/>
        </p:nvSpPr>
        <p:spPr bwMode="auto">
          <a:xfrm>
            <a:off x="180975" y="2695067"/>
            <a:ext cx="2249488" cy="676275"/>
          </a:xfrm>
          <a:prstGeom prst="roundRect">
            <a:avLst>
              <a:gd name="adj" fmla="val 16667"/>
            </a:avLst>
          </a:prstGeom>
          <a:solidFill>
            <a:schemeClr val="accent1"/>
          </a:solidFill>
          <a:ln w="9525">
            <a:noFill/>
            <a:round/>
            <a:headEnd/>
            <a:tailEnd/>
          </a:ln>
          <a:effectLst/>
        </p:spPr>
        <p:txBody>
          <a:bodyPr wrap="none" anchor="ctr"/>
          <a:lstStyle/>
          <a:p>
            <a:endParaRPr lang="en-US"/>
          </a:p>
        </p:txBody>
      </p:sp>
      <p:sp>
        <p:nvSpPr>
          <p:cNvPr id="1206282" name="Rectangle 10"/>
          <p:cNvSpPr>
            <a:spLocks noChangeArrowheads="1"/>
          </p:cNvSpPr>
          <p:nvPr/>
        </p:nvSpPr>
        <p:spPr bwMode="gray">
          <a:xfrm>
            <a:off x="290513" y="2907792"/>
            <a:ext cx="1405834"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de-DE" sz="1700" dirty="0" smtClean="0">
                <a:solidFill>
                  <a:schemeClr val="tx2"/>
                </a:solidFill>
                <a:cs typeface="Times New Roman" pitchFamily="18" charset="0"/>
              </a:rPr>
              <a:t>Interpretation</a:t>
            </a:r>
            <a:endParaRPr lang="en-US" sz="1700" dirty="0">
              <a:solidFill>
                <a:schemeClr val="tx2"/>
              </a:solidFill>
              <a:cs typeface="Times New Roman" pitchFamily="18" charset="0"/>
            </a:endParaRPr>
          </a:p>
        </p:txBody>
      </p:sp>
      <p:pic>
        <p:nvPicPr>
          <p:cNvPr id="2" name="Picture 1"/>
          <p:cNvPicPr>
            <a:picLocks noChangeAspect="1"/>
          </p:cNvPicPr>
          <p:nvPr/>
        </p:nvPicPr>
        <p:blipFill>
          <a:blip r:embed="rId3"/>
          <a:stretch>
            <a:fillRect/>
          </a:stretch>
        </p:blipFill>
        <p:spPr>
          <a:xfrm>
            <a:off x="2805164" y="1152249"/>
            <a:ext cx="6110236" cy="1488240"/>
          </a:xfrm>
          <a:prstGeom prst="rect">
            <a:avLst/>
          </a:prstGeom>
        </p:spPr>
      </p:pic>
      <p:sp>
        <p:nvSpPr>
          <p:cNvPr id="13" name="Rectangle 12"/>
          <p:cNvSpPr/>
          <p:nvPr/>
        </p:nvSpPr>
        <p:spPr bwMode="auto">
          <a:xfrm>
            <a:off x="519031" y="41555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Model Estimation</a:t>
            </a:r>
            <a:endParaRPr lang="en-US" dirty="0">
              <a:solidFill>
                <a:schemeClr val="tx2"/>
              </a:solidFill>
            </a:endParaRPr>
          </a:p>
        </p:txBody>
      </p:sp>
      <p:sp>
        <p:nvSpPr>
          <p:cNvPr id="14"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Tree>
    <p:extLst>
      <p:ext uri="{BB962C8B-B14F-4D97-AF65-F5344CB8AC3E}">
        <p14:creationId xmlns:p14="http://schemas.microsoft.com/office/powerpoint/2010/main" val="1457317189"/>
      </p:ext>
    </p:extLst>
  </p:cSld>
  <p:clrMapOvr>
    <a:masterClrMapping/>
  </p:clrMapOvr>
  <p:transition>
    <p:zoom/>
    <p:sndAc>
      <p:end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38</a:t>
            </a:fld>
            <a:endParaRPr lang="en-US"/>
          </a:p>
        </p:txBody>
      </p:sp>
      <p:sp>
        <p:nvSpPr>
          <p:cNvPr id="4" name="Rectangle 36"/>
          <p:cNvSpPr>
            <a:spLocks noChangeArrowheads="1"/>
          </p:cNvSpPr>
          <p:nvPr/>
        </p:nvSpPr>
        <p:spPr bwMode="auto">
          <a:xfrm>
            <a:off x="476250" y="643387"/>
            <a:ext cx="6775450" cy="466951"/>
          </a:xfrm>
          <a:prstGeom prst="rect">
            <a:avLst/>
          </a:prstGeom>
          <a:solidFill>
            <a:schemeClr val="accent2"/>
          </a:solidFill>
          <a:ln w="9525" algn="ctr">
            <a:noFill/>
            <a:round/>
            <a:headEnd/>
            <a:tailEnd/>
          </a:ln>
        </p:spPr>
        <p:txBody>
          <a:bodyPr lIns="93296" tIns="46648" rIns="93296" bIns="46648"/>
          <a:lstStyle/>
          <a:p>
            <a:pPr defTabSz="933450"/>
            <a:r>
              <a:rPr lang="en-US" i="1" dirty="0">
                <a:solidFill>
                  <a:schemeClr val="tx2"/>
                </a:solidFill>
              </a:rPr>
              <a:t>How to Evaluate a Change in </a:t>
            </a:r>
            <a:r>
              <a:rPr lang="en-US" i="1" dirty="0" smtClean="0">
                <a:solidFill>
                  <a:schemeClr val="tx2"/>
                </a:solidFill>
              </a:rPr>
              <a:t>X:  The Odds Ratio</a:t>
            </a:r>
            <a:endParaRPr lang="en-US" i="1" dirty="0">
              <a:solidFill>
                <a:schemeClr val="tx2"/>
              </a:solidFill>
            </a:endParaRPr>
          </a:p>
        </p:txBody>
      </p:sp>
      <p:sp>
        <p:nvSpPr>
          <p:cNvPr id="9" name="Rounded Rectangle 8"/>
          <p:cNvSpPr/>
          <p:nvPr/>
        </p:nvSpPr>
        <p:spPr bwMode="auto">
          <a:xfrm>
            <a:off x="476250" y="1725154"/>
            <a:ext cx="1763486" cy="3766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Buy</a:t>
            </a:r>
            <a:endParaRPr kumimoji="0" lang="en-US" sz="1600" b="1" i="1" u="none" strike="noStrike" cap="none" normalizeH="0" baseline="0" dirty="0" smtClean="0">
              <a:ln>
                <a:noFill/>
              </a:ln>
              <a:solidFill>
                <a:schemeClr val="tx2"/>
              </a:solidFill>
              <a:effectLst/>
              <a:latin typeface="Arial" charset="0"/>
            </a:endParaRPr>
          </a:p>
        </p:txBody>
      </p:sp>
      <p:graphicFrame>
        <p:nvGraphicFramePr>
          <p:cNvPr id="11" name="Object 10"/>
          <p:cNvGraphicFramePr>
            <a:graphicFrameLocks noChangeAspect="1"/>
          </p:cNvGraphicFramePr>
          <p:nvPr>
            <p:extLst/>
          </p:nvPr>
        </p:nvGraphicFramePr>
        <p:xfrm>
          <a:off x="2613025" y="1441450"/>
          <a:ext cx="5930900" cy="3014663"/>
        </p:xfrm>
        <a:graphic>
          <a:graphicData uri="http://schemas.openxmlformats.org/presentationml/2006/ole">
            <mc:AlternateContent xmlns:mc="http://schemas.openxmlformats.org/markup-compatibility/2006">
              <mc:Choice xmlns:v="urn:schemas-microsoft-com:vml" Requires="v">
                <p:oleObj spid="_x0000_s63492" name="Equation" r:id="rId3" imgW="2641320" imgH="1346040" progId="Equation.DSMT4">
                  <p:embed/>
                </p:oleObj>
              </mc:Choice>
              <mc:Fallback>
                <p:oleObj name="Equation" r:id="rId3" imgW="2641320" imgH="1346040" progId="Equation.DSMT4">
                  <p:embed/>
                  <p:pic>
                    <p:nvPicPr>
                      <p:cNvPr id="11" name="Object 10"/>
                      <p:cNvPicPr>
                        <a:picLocks noChangeAspect="1" noChangeArrowheads="1"/>
                      </p:cNvPicPr>
                      <p:nvPr/>
                    </p:nvPicPr>
                    <p:blipFill>
                      <a:blip r:embed="rId4"/>
                      <a:srcRect/>
                      <a:stretch>
                        <a:fillRect/>
                      </a:stretch>
                    </p:blipFill>
                    <p:spPr bwMode="auto">
                      <a:xfrm>
                        <a:off x="2613025" y="1441450"/>
                        <a:ext cx="5930900" cy="3014663"/>
                      </a:xfrm>
                      <a:prstGeom prst="rect">
                        <a:avLst/>
                      </a:prstGeom>
                      <a:noFill/>
                      <a:ln>
                        <a:noFill/>
                      </a:ln>
                      <a:extLst/>
                    </p:spPr>
                  </p:pic>
                </p:oleObj>
              </mc:Fallback>
            </mc:AlternateContent>
          </a:graphicData>
        </a:graphic>
      </p:graphicFrame>
      <p:sp>
        <p:nvSpPr>
          <p:cNvPr id="8" name="Rounded Rectangle 7"/>
          <p:cNvSpPr/>
          <p:nvPr/>
        </p:nvSpPr>
        <p:spPr bwMode="auto">
          <a:xfrm>
            <a:off x="476250" y="3684812"/>
            <a:ext cx="1763486" cy="3766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The odds ratio.</a:t>
            </a:r>
            <a:endParaRPr kumimoji="0" lang="en-US" sz="1600" b="1" i="1" u="none" strike="noStrike" cap="none" normalizeH="0" baseline="0" dirty="0" smtClean="0">
              <a:ln>
                <a:noFill/>
              </a:ln>
              <a:solidFill>
                <a:schemeClr val="tx2"/>
              </a:solidFill>
              <a:effectLst/>
              <a:latin typeface="Arial" charset="0"/>
            </a:endParaRPr>
          </a:p>
        </p:txBody>
      </p:sp>
      <p:sp>
        <p:nvSpPr>
          <p:cNvPr id="10" name="Rounded Rectangle 9"/>
          <p:cNvSpPr/>
          <p:nvPr/>
        </p:nvSpPr>
        <p:spPr bwMode="auto">
          <a:xfrm>
            <a:off x="476250" y="2799144"/>
            <a:ext cx="1763486" cy="3766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Don’t Buy</a:t>
            </a:r>
            <a:endParaRPr kumimoji="0" lang="en-US" sz="1600" b="1" i="1" u="none" strike="noStrike" cap="none" normalizeH="0" baseline="0" dirty="0" smtClean="0">
              <a:ln>
                <a:noFill/>
              </a:ln>
              <a:solidFill>
                <a:schemeClr val="tx2"/>
              </a:solidFill>
              <a:effectLst/>
              <a:latin typeface="Arial" charset="0"/>
            </a:endParaRPr>
          </a:p>
        </p:txBody>
      </p:sp>
      <p:sp>
        <p:nvSpPr>
          <p:cNvPr id="6" name="TextBox 5"/>
          <p:cNvSpPr txBox="1"/>
          <p:nvPr/>
        </p:nvSpPr>
        <p:spPr>
          <a:xfrm>
            <a:off x="293916" y="4861394"/>
            <a:ext cx="6957784"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What are the odds buying when x1=0, x2=50 and x3=50</a:t>
            </a:r>
            <a:endParaRPr lang="en-US" dirty="0">
              <a:solidFill>
                <a:schemeClr val="tx2"/>
              </a:solidFill>
            </a:endParaRPr>
          </a:p>
        </p:txBody>
      </p:sp>
      <p:sp>
        <p:nvSpPr>
          <p:cNvPr id="13" name="TextBox 12"/>
          <p:cNvSpPr txBox="1"/>
          <p:nvPr/>
        </p:nvSpPr>
        <p:spPr>
          <a:xfrm>
            <a:off x="293916" y="5605162"/>
            <a:ext cx="6957784"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What are the odds buying </a:t>
            </a:r>
            <a:r>
              <a:rPr lang="en-US" dirty="0">
                <a:solidFill>
                  <a:schemeClr val="tx2"/>
                </a:solidFill>
              </a:rPr>
              <a:t>when x1=0, </a:t>
            </a:r>
            <a:r>
              <a:rPr lang="en-US" dirty="0" smtClean="0">
                <a:solidFill>
                  <a:schemeClr val="tx2"/>
                </a:solidFill>
              </a:rPr>
              <a:t>x2=51 </a:t>
            </a:r>
            <a:r>
              <a:rPr lang="en-US" dirty="0">
                <a:solidFill>
                  <a:schemeClr val="tx2"/>
                </a:solidFill>
              </a:rPr>
              <a:t>and x3=50</a:t>
            </a:r>
          </a:p>
        </p:txBody>
      </p:sp>
      <p:sp>
        <p:nvSpPr>
          <p:cNvPr id="15"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Tree>
    <p:extLst>
      <p:ext uri="{BB962C8B-B14F-4D97-AF65-F5344CB8AC3E}">
        <p14:creationId xmlns:p14="http://schemas.microsoft.com/office/powerpoint/2010/main" val="813498839"/>
      </p:ext>
    </p:extLst>
  </p:cSld>
  <p:clrMapOvr>
    <a:masterClrMapping/>
  </p:clrMapOvr>
  <p:transition>
    <p:zoom/>
    <p:sndAc>
      <p:end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a:t>
            </a:fld>
            <a:endParaRPr lang="en-US"/>
          </a:p>
        </p:txBody>
      </p:sp>
      <p:pic>
        <p:nvPicPr>
          <p:cNvPr id="5" name="Picture 4"/>
          <p:cNvPicPr>
            <a:picLocks noChangeAspect="1"/>
          </p:cNvPicPr>
          <p:nvPr/>
        </p:nvPicPr>
        <p:blipFill rotWithShape="1">
          <a:blip r:embed="rId2"/>
          <a:srcRect t="9921" r="1709" b="4850"/>
          <a:stretch/>
        </p:blipFill>
        <p:spPr>
          <a:xfrm>
            <a:off x="164535" y="1556657"/>
            <a:ext cx="8837952" cy="4310743"/>
          </a:xfrm>
          <a:prstGeom prst="rect">
            <a:avLst/>
          </a:prstGeom>
        </p:spPr>
      </p:pic>
      <p:sp>
        <p:nvSpPr>
          <p:cNvPr id="6" name="Rectangle 4"/>
          <p:cNvSpPr>
            <a:spLocks noGrp="1" noChangeArrowheads="1"/>
          </p:cNvSpPr>
          <p:nvPr>
            <p:ph type="title"/>
          </p:nvPr>
        </p:nvSpPr>
        <p:spPr bwMode="gray">
          <a:xfrm>
            <a:off x="122238" y="186928"/>
            <a:ext cx="8793162" cy="292388"/>
          </a:xfrm>
        </p:spPr>
        <p:txBody>
          <a:bodyPr/>
          <a:lstStyle/>
          <a:p>
            <a:pPr eaLnBrk="1" hangingPunct="1"/>
            <a:r>
              <a:rPr lang="en-US" dirty="0" smtClean="0"/>
              <a:t>CUSTOMER ACQUISITION</a:t>
            </a:r>
          </a:p>
        </p:txBody>
      </p:sp>
      <p:sp>
        <p:nvSpPr>
          <p:cNvPr id="7" name="Rectangle 36"/>
          <p:cNvSpPr>
            <a:spLocks noChangeArrowheads="1"/>
          </p:cNvSpPr>
          <p:nvPr/>
        </p:nvSpPr>
        <p:spPr bwMode="auto">
          <a:xfrm>
            <a:off x="476250" y="666641"/>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Prospect Lists</a:t>
            </a:r>
            <a:endParaRPr lang="en-US" sz="1800" i="1" dirty="0">
              <a:solidFill>
                <a:schemeClr val="tx2"/>
              </a:solidFill>
            </a:endParaRPr>
          </a:p>
        </p:txBody>
      </p:sp>
    </p:spTree>
    <p:extLst>
      <p:ext uri="{BB962C8B-B14F-4D97-AF65-F5344CB8AC3E}">
        <p14:creationId xmlns:p14="http://schemas.microsoft.com/office/powerpoint/2010/main" val="2360529573"/>
      </p:ext>
    </p:extLst>
  </p:cSld>
  <p:clrMapOvr>
    <a:masterClrMapping/>
  </p:clrMapOvr>
  <p:transition>
    <p:zoom/>
    <p:sndAc>
      <p:end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39</a:t>
            </a:fld>
            <a:endParaRPr lang="en-US"/>
          </a:p>
        </p:txBody>
      </p:sp>
      <p:sp>
        <p:nvSpPr>
          <p:cNvPr id="4" name="Rectangle 36"/>
          <p:cNvSpPr>
            <a:spLocks noChangeArrowheads="1"/>
          </p:cNvSpPr>
          <p:nvPr/>
        </p:nvSpPr>
        <p:spPr bwMode="auto">
          <a:xfrm>
            <a:off x="476250" y="512092"/>
            <a:ext cx="6775450" cy="466951"/>
          </a:xfrm>
          <a:prstGeom prst="rect">
            <a:avLst/>
          </a:prstGeom>
          <a:solidFill>
            <a:schemeClr val="accent2"/>
          </a:solidFill>
          <a:ln w="9525" algn="ctr">
            <a:noFill/>
            <a:round/>
            <a:headEnd/>
            <a:tailEnd/>
          </a:ln>
        </p:spPr>
        <p:txBody>
          <a:bodyPr lIns="93296" tIns="46648" rIns="93296" bIns="46648"/>
          <a:lstStyle/>
          <a:p>
            <a:pPr defTabSz="933450"/>
            <a:r>
              <a:rPr lang="en-US" i="1" dirty="0">
                <a:solidFill>
                  <a:schemeClr val="tx2"/>
                </a:solidFill>
              </a:rPr>
              <a:t>How to Evaluate a Change in X</a:t>
            </a:r>
          </a:p>
        </p:txBody>
      </p:sp>
      <p:graphicFrame>
        <p:nvGraphicFramePr>
          <p:cNvPr id="11" name="Object 10"/>
          <p:cNvGraphicFramePr>
            <a:graphicFrameLocks noChangeAspect="1"/>
          </p:cNvGraphicFramePr>
          <p:nvPr>
            <p:extLst/>
          </p:nvPr>
        </p:nvGraphicFramePr>
        <p:xfrm>
          <a:off x="2714625" y="2524125"/>
          <a:ext cx="5305425" cy="966788"/>
        </p:xfrm>
        <a:graphic>
          <a:graphicData uri="http://schemas.openxmlformats.org/presentationml/2006/ole">
            <mc:AlternateContent xmlns:mc="http://schemas.openxmlformats.org/markup-compatibility/2006">
              <mc:Choice xmlns:v="urn:schemas-microsoft-com:vml" Requires="v">
                <p:oleObj spid="_x0000_s64520" name="Equation" r:id="rId3" imgW="2361960" imgH="431640" progId="Equation.DSMT4">
                  <p:embed/>
                </p:oleObj>
              </mc:Choice>
              <mc:Fallback>
                <p:oleObj name="Equation" r:id="rId3" imgW="2361960" imgH="431640" progId="Equation.DSMT4">
                  <p:embed/>
                  <p:pic>
                    <p:nvPicPr>
                      <p:cNvPr id="11" name="Object 10"/>
                      <p:cNvPicPr>
                        <a:picLocks noChangeAspect="1" noChangeArrowheads="1"/>
                      </p:cNvPicPr>
                      <p:nvPr/>
                    </p:nvPicPr>
                    <p:blipFill>
                      <a:blip r:embed="rId4"/>
                      <a:srcRect/>
                      <a:stretch>
                        <a:fillRect/>
                      </a:stretch>
                    </p:blipFill>
                    <p:spPr bwMode="auto">
                      <a:xfrm>
                        <a:off x="2714625" y="2524125"/>
                        <a:ext cx="5305425" cy="966788"/>
                      </a:xfrm>
                      <a:prstGeom prst="rect">
                        <a:avLst/>
                      </a:prstGeom>
                      <a:noFill/>
                      <a:ln>
                        <a:noFill/>
                      </a:ln>
                      <a:extLst/>
                    </p:spPr>
                  </p:pic>
                </p:oleObj>
              </mc:Fallback>
            </mc:AlternateContent>
          </a:graphicData>
        </a:graphic>
      </p:graphicFrame>
      <p:sp>
        <p:nvSpPr>
          <p:cNvPr id="8" name="Rounded Rectangle 7"/>
          <p:cNvSpPr/>
          <p:nvPr/>
        </p:nvSpPr>
        <p:spPr bwMode="auto">
          <a:xfrm>
            <a:off x="476250" y="2818741"/>
            <a:ext cx="1763486" cy="3766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The odds ratio.</a:t>
            </a:r>
            <a:endParaRPr kumimoji="0" lang="en-US" sz="1600" b="1" i="1" u="none" strike="noStrike" cap="none" normalizeH="0" baseline="0" dirty="0" smtClean="0">
              <a:ln>
                <a:noFill/>
              </a:ln>
              <a:solidFill>
                <a:schemeClr val="tx2"/>
              </a:solidFill>
              <a:effectLst/>
              <a:latin typeface="Arial" charset="0"/>
            </a:endParaRPr>
          </a:p>
        </p:txBody>
      </p:sp>
      <p:graphicFrame>
        <p:nvGraphicFramePr>
          <p:cNvPr id="12" name="Object 11"/>
          <p:cNvGraphicFramePr>
            <a:graphicFrameLocks noChangeAspect="1"/>
          </p:cNvGraphicFramePr>
          <p:nvPr>
            <p:extLst/>
          </p:nvPr>
        </p:nvGraphicFramePr>
        <p:xfrm>
          <a:off x="436563" y="3815672"/>
          <a:ext cx="7415212" cy="568325"/>
        </p:xfrm>
        <a:graphic>
          <a:graphicData uri="http://schemas.openxmlformats.org/presentationml/2006/ole">
            <mc:AlternateContent xmlns:mc="http://schemas.openxmlformats.org/markup-compatibility/2006">
              <mc:Choice xmlns:v="urn:schemas-microsoft-com:vml" Requires="v">
                <p:oleObj spid="_x0000_s64521" name="Equation" r:id="rId5" imgW="3301920" imgH="253800" progId="Equation.DSMT4">
                  <p:embed/>
                </p:oleObj>
              </mc:Choice>
              <mc:Fallback>
                <p:oleObj name="Equation" r:id="rId5" imgW="3301920" imgH="253800" progId="Equation.DSMT4">
                  <p:embed/>
                  <p:pic>
                    <p:nvPicPr>
                      <p:cNvPr id="12" name="Object 11"/>
                      <p:cNvPicPr>
                        <a:picLocks noChangeAspect="1" noChangeArrowheads="1"/>
                      </p:cNvPicPr>
                      <p:nvPr/>
                    </p:nvPicPr>
                    <p:blipFill>
                      <a:blip r:embed="rId6"/>
                      <a:srcRect/>
                      <a:stretch>
                        <a:fillRect/>
                      </a:stretch>
                    </p:blipFill>
                    <p:spPr bwMode="auto">
                      <a:xfrm>
                        <a:off x="436563" y="3815672"/>
                        <a:ext cx="7415212" cy="568325"/>
                      </a:xfrm>
                      <a:prstGeom prst="rect">
                        <a:avLst/>
                      </a:prstGeom>
                      <a:noFill/>
                      <a:ln>
                        <a:noFill/>
                      </a:ln>
                      <a:extLst/>
                    </p:spPr>
                  </p:pic>
                </p:oleObj>
              </mc:Fallback>
            </mc:AlternateContent>
          </a:graphicData>
        </a:graphic>
      </p:graphicFrame>
      <p:sp>
        <p:nvSpPr>
          <p:cNvPr id="15"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16" name="TextBox 15"/>
          <p:cNvSpPr txBox="1"/>
          <p:nvPr/>
        </p:nvSpPr>
        <p:spPr>
          <a:xfrm>
            <a:off x="476250" y="3457244"/>
            <a:ext cx="7361238"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What are the odds buying when x1=0, x2=50 and x3=50</a:t>
            </a:r>
            <a:endParaRPr lang="en-US" dirty="0">
              <a:solidFill>
                <a:schemeClr val="tx2"/>
              </a:solidFill>
            </a:endParaRPr>
          </a:p>
        </p:txBody>
      </p:sp>
      <p:pic>
        <p:nvPicPr>
          <p:cNvPr id="17" name="Picture 16"/>
          <p:cNvPicPr>
            <a:picLocks noChangeAspect="1"/>
          </p:cNvPicPr>
          <p:nvPr/>
        </p:nvPicPr>
        <p:blipFill>
          <a:blip r:embed="rId7"/>
          <a:stretch>
            <a:fillRect/>
          </a:stretch>
        </p:blipFill>
        <p:spPr>
          <a:xfrm>
            <a:off x="476250" y="1048845"/>
            <a:ext cx="6110236" cy="1488240"/>
          </a:xfrm>
          <a:prstGeom prst="rect">
            <a:avLst/>
          </a:prstGeom>
        </p:spPr>
      </p:pic>
      <p:graphicFrame>
        <p:nvGraphicFramePr>
          <p:cNvPr id="18" name="Object 17"/>
          <p:cNvGraphicFramePr>
            <a:graphicFrameLocks noChangeAspect="1"/>
          </p:cNvGraphicFramePr>
          <p:nvPr>
            <p:extLst/>
          </p:nvPr>
        </p:nvGraphicFramePr>
        <p:xfrm>
          <a:off x="449263" y="5213281"/>
          <a:ext cx="7388225" cy="568325"/>
        </p:xfrm>
        <a:graphic>
          <a:graphicData uri="http://schemas.openxmlformats.org/presentationml/2006/ole">
            <mc:AlternateContent xmlns:mc="http://schemas.openxmlformats.org/markup-compatibility/2006">
              <mc:Choice xmlns:v="urn:schemas-microsoft-com:vml" Requires="v">
                <p:oleObj spid="_x0000_s64522" name="Equation" r:id="rId8" imgW="3288960" imgH="253800" progId="Equation.DSMT4">
                  <p:embed/>
                </p:oleObj>
              </mc:Choice>
              <mc:Fallback>
                <p:oleObj name="Equation" r:id="rId8" imgW="3288960" imgH="253800" progId="Equation.DSMT4">
                  <p:embed/>
                  <p:pic>
                    <p:nvPicPr>
                      <p:cNvPr id="18" name="Object 17"/>
                      <p:cNvPicPr>
                        <a:picLocks noChangeAspect="1" noChangeArrowheads="1"/>
                      </p:cNvPicPr>
                      <p:nvPr/>
                    </p:nvPicPr>
                    <p:blipFill>
                      <a:blip r:embed="rId9"/>
                      <a:srcRect/>
                      <a:stretch>
                        <a:fillRect/>
                      </a:stretch>
                    </p:blipFill>
                    <p:spPr bwMode="auto">
                      <a:xfrm>
                        <a:off x="449263" y="5213281"/>
                        <a:ext cx="7388225" cy="568325"/>
                      </a:xfrm>
                      <a:prstGeom prst="rect">
                        <a:avLst/>
                      </a:prstGeom>
                      <a:noFill/>
                      <a:ln>
                        <a:noFill/>
                      </a:ln>
                      <a:extLst/>
                    </p:spPr>
                  </p:pic>
                </p:oleObj>
              </mc:Fallback>
            </mc:AlternateContent>
          </a:graphicData>
        </a:graphic>
      </p:graphicFrame>
      <p:sp>
        <p:nvSpPr>
          <p:cNvPr id="19" name="TextBox 18"/>
          <p:cNvSpPr txBox="1"/>
          <p:nvPr/>
        </p:nvSpPr>
        <p:spPr>
          <a:xfrm>
            <a:off x="476250" y="4746113"/>
            <a:ext cx="7361238"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What are the odds buying when x1=0, x2=51 and x3=50</a:t>
            </a:r>
            <a:endParaRPr lang="en-US" dirty="0">
              <a:solidFill>
                <a:schemeClr val="tx2"/>
              </a:solidFill>
            </a:endParaRPr>
          </a:p>
        </p:txBody>
      </p:sp>
      <p:sp>
        <p:nvSpPr>
          <p:cNvPr id="21" name="TextBox 20"/>
          <p:cNvSpPr txBox="1"/>
          <p:nvPr/>
        </p:nvSpPr>
        <p:spPr>
          <a:xfrm>
            <a:off x="436563" y="6043370"/>
            <a:ext cx="7361238"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By what factor did the odds improve?</a:t>
            </a:r>
            <a:endParaRPr lang="en-US" dirty="0">
              <a:solidFill>
                <a:schemeClr val="tx2"/>
              </a:solidFill>
            </a:endParaRPr>
          </a:p>
        </p:txBody>
      </p:sp>
    </p:spTree>
    <p:extLst>
      <p:ext uri="{BB962C8B-B14F-4D97-AF65-F5344CB8AC3E}">
        <p14:creationId xmlns:p14="http://schemas.microsoft.com/office/powerpoint/2010/main" val="1452452302"/>
      </p:ext>
    </p:extLst>
  </p:cSld>
  <p:clrMapOvr>
    <a:masterClrMapping/>
  </p:clrMapOvr>
  <p:transition>
    <p:zoom/>
    <p:sndAc>
      <p:end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40</a:t>
            </a:fld>
            <a:endParaRPr lang="en-US"/>
          </a:p>
        </p:txBody>
      </p:sp>
      <p:pic>
        <p:nvPicPr>
          <p:cNvPr id="4" name="Picture 3"/>
          <p:cNvPicPr>
            <a:picLocks noChangeAspect="1"/>
          </p:cNvPicPr>
          <p:nvPr/>
        </p:nvPicPr>
        <p:blipFill>
          <a:blip r:embed="rId3"/>
          <a:stretch>
            <a:fillRect/>
          </a:stretch>
        </p:blipFill>
        <p:spPr>
          <a:xfrm>
            <a:off x="759880" y="2148497"/>
            <a:ext cx="6522661" cy="4375681"/>
          </a:xfrm>
          <a:prstGeom prst="rect">
            <a:avLst/>
          </a:prstGeom>
        </p:spPr>
      </p:pic>
      <p:sp>
        <p:nvSpPr>
          <p:cNvPr id="5" name="Rectangle 36"/>
          <p:cNvSpPr>
            <a:spLocks noChangeArrowheads="1"/>
          </p:cNvSpPr>
          <p:nvPr/>
        </p:nvSpPr>
        <p:spPr bwMode="auto">
          <a:xfrm>
            <a:off x="476250" y="512092"/>
            <a:ext cx="6775450" cy="466951"/>
          </a:xfrm>
          <a:prstGeom prst="rect">
            <a:avLst/>
          </a:prstGeom>
          <a:solidFill>
            <a:schemeClr val="accent2"/>
          </a:solidFill>
          <a:ln w="9525" algn="ctr">
            <a:noFill/>
            <a:round/>
            <a:headEnd/>
            <a:tailEnd/>
          </a:ln>
        </p:spPr>
        <p:txBody>
          <a:bodyPr lIns="93296" tIns="46648" rIns="93296" bIns="46648"/>
          <a:lstStyle/>
          <a:p>
            <a:pPr defTabSz="933450"/>
            <a:r>
              <a:rPr lang="en-US" i="1" dirty="0">
                <a:solidFill>
                  <a:schemeClr val="tx2"/>
                </a:solidFill>
              </a:rPr>
              <a:t>How to Evaluate a Change in X</a:t>
            </a:r>
          </a:p>
        </p:txBody>
      </p:sp>
      <p:sp>
        <p:nvSpPr>
          <p:cNvPr id="6"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7" name="Oval 6"/>
          <p:cNvSpPr/>
          <p:nvPr/>
        </p:nvSpPr>
        <p:spPr bwMode="auto">
          <a:xfrm>
            <a:off x="1875063" y="6257644"/>
            <a:ext cx="631372" cy="217526"/>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 name="Oval 7"/>
          <p:cNvSpPr/>
          <p:nvPr/>
        </p:nvSpPr>
        <p:spPr bwMode="auto">
          <a:xfrm>
            <a:off x="6694714" y="4118811"/>
            <a:ext cx="631372" cy="217526"/>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9" name="Object 8"/>
          <p:cNvGraphicFramePr>
            <a:graphicFrameLocks noChangeAspect="1"/>
          </p:cNvGraphicFramePr>
          <p:nvPr>
            <p:extLst/>
          </p:nvPr>
        </p:nvGraphicFramePr>
        <p:xfrm>
          <a:off x="2722788" y="954892"/>
          <a:ext cx="5191125" cy="966787"/>
        </p:xfrm>
        <a:graphic>
          <a:graphicData uri="http://schemas.openxmlformats.org/presentationml/2006/ole">
            <mc:AlternateContent xmlns:mc="http://schemas.openxmlformats.org/markup-compatibility/2006">
              <mc:Choice xmlns:v="urn:schemas-microsoft-com:vml" Requires="v">
                <p:oleObj spid="_x0000_s65540" name="Equation" r:id="rId4" imgW="2311200" imgH="431640" progId="Equation.DSMT4">
                  <p:embed/>
                </p:oleObj>
              </mc:Choice>
              <mc:Fallback>
                <p:oleObj name="Equation" r:id="rId4" imgW="2311200" imgH="431640" progId="Equation.DSMT4">
                  <p:embed/>
                  <p:pic>
                    <p:nvPicPr>
                      <p:cNvPr id="9" name="Object 8"/>
                      <p:cNvPicPr>
                        <a:picLocks noChangeAspect="1" noChangeArrowheads="1"/>
                      </p:cNvPicPr>
                      <p:nvPr/>
                    </p:nvPicPr>
                    <p:blipFill>
                      <a:blip r:embed="rId5"/>
                      <a:srcRect/>
                      <a:stretch>
                        <a:fillRect/>
                      </a:stretch>
                    </p:blipFill>
                    <p:spPr bwMode="auto">
                      <a:xfrm>
                        <a:off x="2722788" y="954892"/>
                        <a:ext cx="5191125" cy="966787"/>
                      </a:xfrm>
                      <a:prstGeom prst="rect">
                        <a:avLst/>
                      </a:prstGeom>
                      <a:noFill/>
                      <a:ln>
                        <a:noFill/>
                      </a:ln>
                      <a:extLst/>
                    </p:spPr>
                  </p:pic>
                </p:oleObj>
              </mc:Fallback>
            </mc:AlternateContent>
          </a:graphicData>
        </a:graphic>
      </p:graphicFrame>
      <p:sp>
        <p:nvSpPr>
          <p:cNvPr id="10" name="Rounded Rectangle 9"/>
          <p:cNvSpPr/>
          <p:nvPr/>
        </p:nvSpPr>
        <p:spPr bwMode="auto">
          <a:xfrm>
            <a:off x="427263" y="1249964"/>
            <a:ext cx="1763486" cy="3766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The odds ratio.</a:t>
            </a:r>
            <a:endParaRPr kumimoji="0" lang="en-US" sz="1600" b="1" i="1" u="none" strike="noStrike" cap="none" normalizeH="0" baseline="0" dirty="0" smtClean="0">
              <a:ln>
                <a:noFill/>
              </a:ln>
              <a:solidFill>
                <a:schemeClr val="tx2"/>
              </a:solidFill>
              <a:effectLst/>
              <a:latin typeface="Arial" charset="0"/>
            </a:endParaRPr>
          </a:p>
        </p:txBody>
      </p:sp>
      <p:sp>
        <p:nvSpPr>
          <p:cNvPr id="11" name="TextBox 10"/>
          <p:cNvSpPr txBox="1"/>
          <p:nvPr/>
        </p:nvSpPr>
        <p:spPr>
          <a:xfrm>
            <a:off x="4212773" y="5213403"/>
            <a:ext cx="2797627" cy="584775"/>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What if x2 went from 90 to 91?</a:t>
            </a:r>
            <a:endParaRPr lang="en-US" dirty="0">
              <a:solidFill>
                <a:schemeClr val="tx2"/>
              </a:solidFill>
            </a:endParaRPr>
          </a:p>
        </p:txBody>
      </p:sp>
    </p:spTree>
    <p:extLst>
      <p:ext uri="{BB962C8B-B14F-4D97-AF65-F5344CB8AC3E}">
        <p14:creationId xmlns:p14="http://schemas.microsoft.com/office/powerpoint/2010/main" val="256624959"/>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41</a:t>
            </a:fld>
            <a:endParaRPr lang="en-US"/>
          </a:p>
        </p:txBody>
      </p:sp>
      <p:pic>
        <p:nvPicPr>
          <p:cNvPr id="4" name="Picture 3"/>
          <p:cNvPicPr>
            <a:picLocks noChangeAspect="1"/>
          </p:cNvPicPr>
          <p:nvPr/>
        </p:nvPicPr>
        <p:blipFill>
          <a:blip r:embed="rId3"/>
          <a:stretch>
            <a:fillRect/>
          </a:stretch>
        </p:blipFill>
        <p:spPr>
          <a:xfrm>
            <a:off x="1027641" y="2073072"/>
            <a:ext cx="6522661" cy="4375681"/>
          </a:xfrm>
          <a:prstGeom prst="rect">
            <a:avLst/>
          </a:prstGeom>
        </p:spPr>
      </p:pic>
      <p:sp>
        <p:nvSpPr>
          <p:cNvPr id="5" name="Rectangle 36"/>
          <p:cNvSpPr>
            <a:spLocks noChangeArrowheads="1"/>
          </p:cNvSpPr>
          <p:nvPr/>
        </p:nvSpPr>
        <p:spPr bwMode="auto">
          <a:xfrm>
            <a:off x="476250" y="512092"/>
            <a:ext cx="6775450" cy="466951"/>
          </a:xfrm>
          <a:prstGeom prst="rect">
            <a:avLst/>
          </a:prstGeom>
          <a:solidFill>
            <a:schemeClr val="accent2"/>
          </a:solidFill>
          <a:ln w="9525" algn="ctr">
            <a:noFill/>
            <a:round/>
            <a:headEnd/>
            <a:tailEnd/>
          </a:ln>
        </p:spPr>
        <p:txBody>
          <a:bodyPr lIns="93296" tIns="46648" rIns="93296" bIns="46648"/>
          <a:lstStyle/>
          <a:p>
            <a:pPr defTabSz="933450"/>
            <a:r>
              <a:rPr lang="en-US" i="1" dirty="0">
                <a:solidFill>
                  <a:schemeClr val="tx2"/>
                </a:solidFill>
              </a:rPr>
              <a:t>How to Evaluate a Change in X</a:t>
            </a:r>
          </a:p>
        </p:txBody>
      </p:sp>
      <p:sp>
        <p:nvSpPr>
          <p:cNvPr id="6"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graphicFrame>
        <p:nvGraphicFramePr>
          <p:cNvPr id="7" name="Object 6"/>
          <p:cNvGraphicFramePr>
            <a:graphicFrameLocks noChangeAspect="1"/>
          </p:cNvGraphicFramePr>
          <p:nvPr>
            <p:extLst/>
          </p:nvPr>
        </p:nvGraphicFramePr>
        <p:xfrm>
          <a:off x="2665413" y="955675"/>
          <a:ext cx="5305425" cy="966788"/>
        </p:xfrm>
        <a:graphic>
          <a:graphicData uri="http://schemas.openxmlformats.org/presentationml/2006/ole">
            <mc:AlternateContent xmlns:mc="http://schemas.openxmlformats.org/markup-compatibility/2006">
              <mc:Choice xmlns:v="urn:schemas-microsoft-com:vml" Requires="v">
                <p:oleObj spid="_x0000_s66564" name="Equation" r:id="rId4" imgW="2361960" imgH="431640" progId="Equation.DSMT4">
                  <p:embed/>
                </p:oleObj>
              </mc:Choice>
              <mc:Fallback>
                <p:oleObj name="Equation" r:id="rId4" imgW="2361960" imgH="431640" progId="Equation.DSMT4">
                  <p:embed/>
                  <p:pic>
                    <p:nvPicPr>
                      <p:cNvPr id="7" name="Object 6"/>
                      <p:cNvPicPr>
                        <a:picLocks noChangeAspect="1" noChangeArrowheads="1"/>
                      </p:cNvPicPr>
                      <p:nvPr/>
                    </p:nvPicPr>
                    <p:blipFill>
                      <a:blip r:embed="rId5"/>
                      <a:srcRect/>
                      <a:stretch>
                        <a:fillRect/>
                      </a:stretch>
                    </p:blipFill>
                    <p:spPr bwMode="auto">
                      <a:xfrm>
                        <a:off x="2665413" y="955675"/>
                        <a:ext cx="5305425" cy="966788"/>
                      </a:xfrm>
                      <a:prstGeom prst="rect">
                        <a:avLst/>
                      </a:prstGeom>
                      <a:noFill/>
                      <a:ln>
                        <a:noFill/>
                      </a:ln>
                      <a:extLst/>
                    </p:spPr>
                  </p:pic>
                </p:oleObj>
              </mc:Fallback>
            </mc:AlternateContent>
          </a:graphicData>
        </a:graphic>
      </p:graphicFrame>
      <p:sp>
        <p:nvSpPr>
          <p:cNvPr id="8" name="Rounded Rectangle 7"/>
          <p:cNvSpPr/>
          <p:nvPr/>
        </p:nvSpPr>
        <p:spPr bwMode="auto">
          <a:xfrm>
            <a:off x="427263" y="1249964"/>
            <a:ext cx="1763486" cy="3766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The odds ratio.</a:t>
            </a:r>
            <a:endParaRPr kumimoji="0" lang="en-US" sz="1600" b="1" i="1" u="none" strike="noStrike" cap="none" normalizeH="0" baseline="0" dirty="0" smtClean="0">
              <a:ln>
                <a:noFill/>
              </a:ln>
              <a:solidFill>
                <a:schemeClr val="tx2"/>
              </a:solidFill>
              <a:effectLst/>
              <a:latin typeface="Arial" charset="0"/>
            </a:endParaRPr>
          </a:p>
        </p:txBody>
      </p:sp>
      <p:sp>
        <p:nvSpPr>
          <p:cNvPr id="9" name="Rectangle 8"/>
          <p:cNvSpPr/>
          <p:nvPr/>
        </p:nvSpPr>
        <p:spPr bwMode="auto">
          <a:xfrm>
            <a:off x="1861457" y="5334000"/>
            <a:ext cx="1676400" cy="239486"/>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744048393"/>
      </p:ext>
    </p:extLst>
  </p:cSld>
  <p:clrMapOvr>
    <a:masterClrMapping/>
  </p:clrMapOvr>
  <p:transition>
    <p:zoom/>
    <p:sndAc>
      <p:end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42</a:t>
            </a:fld>
            <a:endParaRPr lang="en-US"/>
          </a:p>
        </p:txBody>
      </p:sp>
      <p:sp>
        <p:nvSpPr>
          <p:cNvPr id="4" name="Rectangle 36"/>
          <p:cNvSpPr>
            <a:spLocks noChangeArrowheads="1"/>
          </p:cNvSpPr>
          <p:nvPr/>
        </p:nvSpPr>
        <p:spPr bwMode="auto">
          <a:xfrm>
            <a:off x="476250" y="643387"/>
            <a:ext cx="6775450" cy="466951"/>
          </a:xfrm>
          <a:prstGeom prst="rect">
            <a:avLst/>
          </a:prstGeom>
          <a:solidFill>
            <a:schemeClr val="accent2"/>
          </a:solidFill>
          <a:ln w="9525" algn="ctr">
            <a:noFill/>
            <a:round/>
            <a:headEnd/>
            <a:tailEnd/>
          </a:ln>
        </p:spPr>
        <p:txBody>
          <a:bodyPr lIns="93296" tIns="46648" rIns="93296" bIns="46648"/>
          <a:lstStyle/>
          <a:p>
            <a:pPr defTabSz="933450"/>
            <a:r>
              <a:rPr lang="en-US" i="1" dirty="0">
                <a:solidFill>
                  <a:schemeClr val="tx2"/>
                </a:solidFill>
              </a:rPr>
              <a:t>How to Evaluate a Change in X</a:t>
            </a:r>
          </a:p>
        </p:txBody>
      </p:sp>
      <p:sp>
        <p:nvSpPr>
          <p:cNvPr id="5" name="Title 1"/>
          <p:cNvSpPr>
            <a:spLocks noGrp="1"/>
          </p:cNvSpPr>
          <p:nvPr>
            <p:ph type="title"/>
          </p:nvPr>
        </p:nvSpPr>
        <p:spPr>
          <a:xfrm>
            <a:off x="122238" y="234950"/>
            <a:ext cx="8793162" cy="292388"/>
          </a:xfrm>
        </p:spPr>
        <p:txBody>
          <a:bodyPr/>
          <a:lstStyle/>
          <a:p>
            <a:r>
              <a:rPr lang="en-US" dirty="0" smtClean="0"/>
              <a:t>CUSTOMER ACQUISITION</a:t>
            </a:r>
            <a:endParaRPr lang="en-US" dirty="0"/>
          </a:p>
        </p:txBody>
      </p:sp>
      <p:graphicFrame>
        <p:nvGraphicFramePr>
          <p:cNvPr id="2" name="Object 1"/>
          <p:cNvGraphicFramePr>
            <a:graphicFrameLocks noChangeAspect="1"/>
          </p:cNvGraphicFramePr>
          <p:nvPr>
            <p:extLst/>
          </p:nvPr>
        </p:nvGraphicFramePr>
        <p:xfrm>
          <a:off x="3625850" y="3920410"/>
          <a:ext cx="3741030" cy="1034753"/>
        </p:xfrm>
        <a:graphic>
          <a:graphicData uri="http://schemas.openxmlformats.org/presentationml/2006/ole">
            <mc:AlternateContent xmlns:mc="http://schemas.openxmlformats.org/markup-compatibility/2006">
              <mc:Choice xmlns:v="urn:schemas-microsoft-com:vml" Requires="v">
                <p:oleObj spid="_x0000_s67588" name="Equation" r:id="rId3" imgW="1790640" imgH="495000" progId="Equation.DSMT4">
                  <p:embed/>
                </p:oleObj>
              </mc:Choice>
              <mc:Fallback>
                <p:oleObj name="Equation" r:id="rId3" imgW="1790640" imgH="495000" progId="Equation.DSMT4">
                  <p:embed/>
                  <p:pic>
                    <p:nvPicPr>
                      <p:cNvPr id="2" name="Object 1"/>
                      <p:cNvPicPr/>
                      <p:nvPr/>
                    </p:nvPicPr>
                    <p:blipFill>
                      <a:blip r:embed="rId4"/>
                      <a:stretch>
                        <a:fillRect/>
                      </a:stretch>
                    </p:blipFill>
                    <p:spPr>
                      <a:xfrm>
                        <a:off x="3625850" y="3920410"/>
                        <a:ext cx="3741030" cy="1034753"/>
                      </a:xfrm>
                      <a:prstGeom prst="rect">
                        <a:avLst/>
                      </a:prstGeom>
                    </p:spPr>
                  </p:pic>
                </p:oleObj>
              </mc:Fallback>
            </mc:AlternateContent>
          </a:graphicData>
        </a:graphic>
      </p:graphicFrame>
      <p:sp>
        <p:nvSpPr>
          <p:cNvPr id="17" name="TextBox 16"/>
          <p:cNvSpPr txBox="1"/>
          <p:nvPr/>
        </p:nvSpPr>
        <p:spPr>
          <a:xfrm>
            <a:off x="534308" y="4027545"/>
            <a:ext cx="2873828" cy="830997"/>
          </a:xfrm>
          <a:prstGeom prst="rect">
            <a:avLst/>
          </a:prstGeom>
          <a:solidFill>
            <a:schemeClr val="bg1">
              <a:lumMod val="85000"/>
            </a:schemeClr>
          </a:solidFill>
        </p:spPr>
        <p:txBody>
          <a:bodyPr wrap="square" rtlCol="0">
            <a:spAutoFit/>
          </a:bodyPr>
          <a:lstStyle/>
          <a:p>
            <a:r>
              <a:rPr lang="en-US" dirty="0" smtClean="0">
                <a:solidFill>
                  <a:schemeClr val="tx2"/>
                </a:solidFill>
              </a:rPr>
              <a:t>The Increase in the Odds Ratio (for a one unit increase in X)</a:t>
            </a:r>
          </a:p>
        </p:txBody>
      </p:sp>
      <p:pic>
        <p:nvPicPr>
          <p:cNvPr id="19" name="Picture 18"/>
          <p:cNvPicPr>
            <a:picLocks noChangeAspect="1"/>
          </p:cNvPicPr>
          <p:nvPr/>
        </p:nvPicPr>
        <p:blipFill rotWithShape="1">
          <a:blip r:embed="rId5"/>
          <a:srcRect b="44632"/>
          <a:stretch/>
        </p:blipFill>
        <p:spPr>
          <a:xfrm>
            <a:off x="476250" y="1314060"/>
            <a:ext cx="6522661" cy="2422728"/>
          </a:xfrm>
          <a:prstGeom prst="rect">
            <a:avLst/>
          </a:prstGeom>
        </p:spPr>
      </p:pic>
      <p:sp>
        <p:nvSpPr>
          <p:cNvPr id="7" name="TextBox 6"/>
          <p:cNvSpPr txBox="1"/>
          <p:nvPr/>
        </p:nvSpPr>
        <p:spPr>
          <a:xfrm>
            <a:off x="534308" y="5149299"/>
            <a:ext cx="7782378" cy="1446550"/>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A one unit increase in x2 yields an 8.5% increase in the odds of buying</a:t>
            </a:r>
          </a:p>
          <a:p>
            <a:pPr marL="285750" indent="-285750" algn="l">
              <a:buFont typeface="Wingdings" panose="05000000000000000000" pitchFamily="2" charset="2"/>
              <a:buChar char="Ø"/>
            </a:pPr>
            <a:r>
              <a:rPr lang="en-US" dirty="0" smtClean="0">
                <a:solidFill>
                  <a:schemeClr val="tx2"/>
                </a:solidFill>
              </a:rPr>
              <a:t>What about x1?</a:t>
            </a:r>
          </a:p>
          <a:p>
            <a:pPr marL="285750" indent="-285750" algn="l">
              <a:buFont typeface="Wingdings" panose="05000000000000000000" pitchFamily="2" charset="2"/>
              <a:buChar char="Ø"/>
            </a:pPr>
            <a:r>
              <a:rPr lang="en-US" dirty="0" smtClean="0">
                <a:solidFill>
                  <a:schemeClr val="tx2"/>
                </a:solidFill>
              </a:rPr>
              <a:t>What about x3?</a:t>
            </a:r>
          </a:p>
          <a:p>
            <a:pPr marL="285750" indent="-285750" algn="l">
              <a:buFont typeface="Wingdings" panose="05000000000000000000" pitchFamily="2" charset="2"/>
              <a:buChar char="Ø"/>
            </a:pPr>
            <a:r>
              <a:rPr lang="en-US" dirty="0" smtClean="0">
                <a:solidFill>
                  <a:schemeClr val="tx2"/>
                </a:solidFill>
              </a:rPr>
              <a:t>What about the probability of buying (not the odds)?</a:t>
            </a:r>
          </a:p>
        </p:txBody>
      </p:sp>
    </p:spTree>
    <p:extLst>
      <p:ext uri="{BB962C8B-B14F-4D97-AF65-F5344CB8AC3E}">
        <p14:creationId xmlns:p14="http://schemas.microsoft.com/office/powerpoint/2010/main" val="4258811427"/>
      </p:ext>
    </p:extLst>
  </p:cSld>
  <p:clrMapOvr>
    <a:masterClrMapping/>
  </p:clrMapOvr>
  <p:transition>
    <p:zoom/>
    <p:sndAc>
      <p:end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43</a:t>
            </a:fld>
            <a:endParaRPr lang="en-US"/>
          </a:p>
        </p:txBody>
      </p:sp>
      <p:sp>
        <p:nvSpPr>
          <p:cNvPr id="9" name="Rounded Rectangle 8"/>
          <p:cNvSpPr/>
          <p:nvPr/>
        </p:nvSpPr>
        <p:spPr bwMode="auto">
          <a:xfrm>
            <a:off x="476248" y="1335046"/>
            <a:ext cx="6534151" cy="3766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l"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Effect of a unit change in x on the probability of buying</a:t>
            </a:r>
            <a:endParaRPr kumimoji="0" lang="en-US" sz="1600" b="1" i="1" u="none" strike="noStrike" cap="none" normalizeH="0" baseline="0" dirty="0" smtClean="0">
              <a:ln>
                <a:noFill/>
              </a:ln>
              <a:solidFill>
                <a:schemeClr val="tx2"/>
              </a:solidFill>
              <a:effectLst/>
              <a:latin typeface="Arial" charset="0"/>
            </a:endParaRPr>
          </a:p>
        </p:txBody>
      </p:sp>
      <p:graphicFrame>
        <p:nvGraphicFramePr>
          <p:cNvPr id="10" name="Object 9"/>
          <p:cNvGraphicFramePr>
            <a:graphicFrameLocks noChangeAspect="1"/>
          </p:cNvGraphicFramePr>
          <p:nvPr>
            <p:extLst/>
          </p:nvPr>
        </p:nvGraphicFramePr>
        <p:xfrm>
          <a:off x="619578" y="1936398"/>
          <a:ext cx="2225675" cy="755650"/>
        </p:xfrm>
        <a:graphic>
          <a:graphicData uri="http://schemas.openxmlformats.org/presentationml/2006/ole">
            <mc:AlternateContent xmlns:mc="http://schemas.openxmlformats.org/markup-compatibility/2006">
              <mc:Choice xmlns:v="urn:schemas-microsoft-com:vml" Requires="v">
                <p:oleObj spid="_x0000_s68612" name="Equation" r:id="rId3" imgW="1269720" imgH="431640" progId="Equation.DSMT4">
                  <p:embed/>
                </p:oleObj>
              </mc:Choice>
              <mc:Fallback>
                <p:oleObj name="Equation" r:id="rId3" imgW="1269720" imgH="431640" progId="Equation.DSMT4">
                  <p:embed/>
                  <p:pic>
                    <p:nvPicPr>
                      <p:cNvPr id="10" name="Object 9"/>
                      <p:cNvPicPr>
                        <a:picLocks noChangeAspect="1" noChangeArrowheads="1"/>
                      </p:cNvPicPr>
                      <p:nvPr/>
                    </p:nvPicPr>
                    <p:blipFill>
                      <a:blip r:embed="rId4"/>
                      <a:srcRect/>
                      <a:stretch>
                        <a:fillRect/>
                      </a:stretch>
                    </p:blipFill>
                    <p:spPr bwMode="auto">
                      <a:xfrm>
                        <a:off x="619578" y="1936398"/>
                        <a:ext cx="2225675" cy="755650"/>
                      </a:xfrm>
                      <a:prstGeom prst="rect">
                        <a:avLst/>
                      </a:prstGeom>
                      <a:noFill/>
                      <a:ln>
                        <a:noFill/>
                      </a:ln>
                      <a:extLst/>
                    </p:spPr>
                  </p:pic>
                </p:oleObj>
              </mc:Fallback>
            </mc:AlternateContent>
          </a:graphicData>
        </a:graphic>
      </p:graphicFrame>
      <p:sp>
        <p:nvSpPr>
          <p:cNvPr id="7" name="Rectangle 36"/>
          <p:cNvSpPr>
            <a:spLocks noChangeArrowheads="1"/>
          </p:cNvSpPr>
          <p:nvPr/>
        </p:nvSpPr>
        <p:spPr bwMode="auto">
          <a:xfrm>
            <a:off x="302078" y="643387"/>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i="1" dirty="0" smtClean="0">
                <a:solidFill>
                  <a:schemeClr val="tx2"/>
                </a:solidFill>
              </a:rPr>
              <a:t>How to Evaluate a One Unit Change in X</a:t>
            </a:r>
            <a:endParaRPr lang="en-US" i="1" dirty="0">
              <a:solidFill>
                <a:schemeClr val="tx2"/>
              </a:solidFill>
            </a:endParaRPr>
          </a:p>
        </p:txBody>
      </p:sp>
      <p:sp>
        <p:nvSpPr>
          <p:cNvPr id="11"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12" name="Rounded Rectangle 11"/>
          <p:cNvSpPr/>
          <p:nvPr/>
        </p:nvSpPr>
        <p:spPr bwMode="auto">
          <a:xfrm>
            <a:off x="476248" y="3011371"/>
            <a:ext cx="6534151" cy="649059"/>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l"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It depends on how likely you are to buy or not buy in the first place!</a:t>
            </a:r>
            <a:endParaRPr kumimoji="0" lang="en-US" sz="1600" b="1" i="1" u="none" strike="noStrike" cap="none" normalizeH="0" baseline="0" dirty="0" smtClean="0">
              <a:ln>
                <a:noFill/>
              </a:ln>
              <a:solidFill>
                <a:schemeClr val="tx2"/>
              </a:solidFill>
              <a:effectLst/>
              <a:latin typeface="Arial" charset="0"/>
            </a:endParaRPr>
          </a:p>
        </p:txBody>
      </p:sp>
      <p:sp>
        <p:nvSpPr>
          <p:cNvPr id="13" name="Rounded Rectangle 12"/>
          <p:cNvSpPr/>
          <p:nvPr/>
        </p:nvSpPr>
        <p:spPr bwMode="auto">
          <a:xfrm>
            <a:off x="476248" y="3807530"/>
            <a:ext cx="6534151" cy="785267"/>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l"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Assume you are very likely to buy (</a:t>
            </a:r>
            <a:r>
              <a:rPr lang="en-US" i="1" dirty="0" err="1" smtClean="0">
                <a:solidFill>
                  <a:schemeClr val="tx2"/>
                </a:solidFill>
              </a:rPr>
              <a:t>Pr</a:t>
            </a:r>
            <a:r>
              <a:rPr lang="en-US" i="1" dirty="0" smtClean="0">
                <a:solidFill>
                  <a:schemeClr val="tx2"/>
                </a:solidFill>
              </a:rPr>
              <a:t>=.99)</a:t>
            </a:r>
          </a:p>
          <a:p>
            <a:pPr marL="0" marR="0" indent="0" algn="l" defTabSz="933450" rtl="0" eaLnBrk="1" fontAlgn="base" latinLnBrk="0" hangingPunct="1">
              <a:lnSpc>
                <a:spcPct val="100000"/>
              </a:lnSpc>
              <a:spcBef>
                <a:spcPct val="50000"/>
              </a:spcBef>
              <a:spcAft>
                <a:spcPct val="0"/>
              </a:spcAft>
              <a:buClrTx/>
              <a:buSzTx/>
              <a:buFontTx/>
              <a:buNone/>
              <a:tabLst/>
            </a:pPr>
            <a:r>
              <a:rPr kumimoji="0" lang="en-US" sz="1600" b="1" i="1" u="none" strike="noStrike" cap="none" normalizeH="0" baseline="0" dirty="0" smtClean="0">
                <a:ln>
                  <a:noFill/>
                </a:ln>
                <a:solidFill>
                  <a:schemeClr val="tx2"/>
                </a:solidFill>
                <a:effectLst/>
                <a:latin typeface="Arial" charset="0"/>
              </a:rPr>
              <a:t>Wha</a:t>
            </a:r>
            <a:r>
              <a:rPr lang="en-US" i="1" dirty="0" smtClean="0">
                <a:solidFill>
                  <a:schemeClr val="tx2"/>
                </a:solidFill>
              </a:rPr>
              <a:t>t is the value of </a:t>
            </a:r>
            <a:r>
              <a:rPr lang="en-US" i="1" dirty="0" err="1" smtClean="0">
                <a:solidFill>
                  <a:schemeClr val="tx2"/>
                </a:solidFill>
              </a:rPr>
              <a:t>Pr</a:t>
            </a:r>
            <a:r>
              <a:rPr lang="en-US" i="1" dirty="0" smtClean="0">
                <a:solidFill>
                  <a:schemeClr val="tx2"/>
                </a:solidFill>
              </a:rPr>
              <a:t> x (1-Pr)?</a:t>
            </a:r>
            <a:endParaRPr kumimoji="0" lang="en-US" sz="1600" b="1" i="1" u="none" strike="noStrike" cap="none" normalizeH="0" baseline="0" dirty="0" smtClean="0">
              <a:ln>
                <a:noFill/>
              </a:ln>
              <a:solidFill>
                <a:schemeClr val="tx2"/>
              </a:solidFill>
              <a:effectLst/>
              <a:latin typeface="Arial" charset="0"/>
            </a:endParaRPr>
          </a:p>
        </p:txBody>
      </p:sp>
      <p:sp>
        <p:nvSpPr>
          <p:cNvPr id="14" name="Rounded Rectangle 13"/>
          <p:cNvSpPr/>
          <p:nvPr/>
        </p:nvSpPr>
        <p:spPr bwMode="auto">
          <a:xfrm>
            <a:off x="422727" y="4822089"/>
            <a:ext cx="6534151" cy="785267"/>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l"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Assume you are very unlikely to buy (</a:t>
            </a:r>
            <a:r>
              <a:rPr lang="en-US" i="1" dirty="0" err="1" smtClean="0">
                <a:solidFill>
                  <a:schemeClr val="tx2"/>
                </a:solidFill>
              </a:rPr>
              <a:t>Pr</a:t>
            </a:r>
            <a:r>
              <a:rPr lang="en-US" i="1" dirty="0" smtClean="0">
                <a:solidFill>
                  <a:schemeClr val="tx2"/>
                </a:solidFill>
              </a:rPr>
              <a:t>=.01)</a:t>
            </a:r>
          </a:p>
          <a:p>
            <a:pPr marL="0" marR="0" indent="0" algn="l" defTabSz="933450" rtl="0" eaLnBrk="1" fontAlgn="base" latinLnBrk="0" hangingPunct="1">
              <a:lnSpc>
                <a:spcPct val="100000"/>
              </a:lnSpc>
              <a:spcBef>
                <a:spcPct val="50000"/>
              </a:spcBef>
              <a:spcAft>
                <a:spcPct val="0"/>
              </a:spcAft>
              <a:buClrTx/>
              <a:buSzTx/>
              <a:buFontTx/>
              <a:buNone/>
              <a:tabLst/>
            </a:pPr>
            <a:r>
              <a:rPr kumimoji="0" lang="en-US" sz="1600" b="1" i="1" u="none" strike="noStrike" cap="none" normalizeH="0" baseline="0" dirty="0" smtClean="0">
                <a:ln>
                  <a:noFill/>
                </a:ln>
                <a:solidFill>
                  <a:schemeClr val="tx2"/>
                </a:solidFill>
                <a:effectLst/>
                <a:latin typeface="Arial" charset="0"/>
              </a:rPr>
              <a:t>Wha</a:t>
            </a:r>
            <a:r>
              <a:rPr lang="en-US" i="1" dirty="0" smtClean="0">
                <a:solidFill>
                  <a:schemeClr val="tx2"/>
                </a:solidFill>
              </a:rPr>
              <a:t>t is the value of </a:t>
            </a:r>
            <a:r>
              <a:rPr lang="en-US" i="1" dirty="0" err="1" smtClean="0">
                <a:solidFill>
                  <a:schemeClr val="tx2"/>
                </a:solidFill>
              </a:rPr>
              <a:t>Pr</a:t>
            </a:r>
            <a:r>
              <a:rPr lang="en-US" i="1" dirty="0" smtClean="0">
                <a:solidFill>
                  <a:schemeClr val="tx2"/>
                </a:solidFill>
              </a:rPr>
              <a:t> x (1-Pr)?</a:t>
            </a:r>
            <a:endParaRPr kumimoji="0" lang="en-US" sz="1600" b="1" i="1" u="none" strike="noStrike" cap="none" normalizeH="0" baseline="0" dirty="0" smtClean="0">
              <a:ln>
                <a:noFill/>
              </a:ln>
              <a:solidFill>
                <a:schemeClr val="tx2"/>
              </a:solidFill>
              <a:effectLst/>
              <a:latin typeface="Arial" charset="0"/>
            </a:endParaRPr>
          </a:p>
        </p:txBody>
      </p:sp>
      <p:sp>
        <p:nvSpPr>
          <p:cNvPr id="15" name="Rounded Rectangle 14"/>
          <p:cNvSpPr/>
          <p:nvPr/>
        </p:nvSpPr>
        <p:spPr bwMode="auto">
          <a:xfrm>
            <a:off x="433610" y="5801802"/>
            <a:ext cx="6534151" cy="649059"/>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l"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For what value of </a:t>
            </a:r>
            <a:r>
              <a:rPr lang="en-US" i="1" dirty="0" err="1" smtClean="0">
                <a:solidFill>
                  <a:schemeClr val="tx2"/>
                </a:solidFill>
              </a:rPr>
              <a:t>Pr</a:t>
            </a:r>
            <a:r>
              <a:rPr lang="en-US" i="1" dirty="0" smtClean="0">
                <a:solidFill>
                  <a:schemeClr val="tx2"/>
                </a:solidFill>
              </a:rPr>
              <a:t> will </a:t>
            </a:r>
            <a:r>
              <a:rPr lang="en-US" i="1" dirty="0" err="1" smtClean="0">
                <a:solidFill>
                  <a:schemeClr val="tx2"/>
                </a:solidFill>
              </a:rPr>
              <a:t>Pr</a:t>
            </a:r>
            <a:r>
              <a:rPr lang="en-US" i="1" dirty="0" smtClean="0">
                <a:solidFill>
                  <a:schemeClr val="tx2"/>
                </a:solidFill>
              </a:rPr>
              <a:t> x (1-Pr) be the highest?  What (if any!) intuition do you take from this?</a:t>
            </a:r>
            <a:endParaRPr kumimoji="0" lang="en-US" sz="1600" b="1" i="1" u="none" strike="noStrike" cap="none" normalizeH="0" baseline="0" dirty="0" smtClean="0">
              <a:ln>
                <a:noFill/>
              </a:ln>
              <a:solidFill>
                <a:schemeClr val="tx2"/>
              </a:solidFill>
              <a:effectLst/>
              <a:latin typeface="Arial" charset="0"/>
            </a:endParaRPr>
          </a:p>
        </p:txBody>
      </p:sp>
    </p:spTree>
    <p:extLst>
      <p:ext uri="{BB962C8B-B14F-4D97-AF65-F5344CB8AC3E}">
        <p14:creationId xmlns:p14="http://schemas.microsoft.com/office/powerpoint/2010/main" val="1929335473"/>
      </p:ext>
    </p:extLst>
  </p:cSld>
  <p:clrMapOvr>
    <a:masterClrMapping/>
  </p:clrMapOvr>
  <p:transition>
    <p:zoom/>
    <p:sndAc>
      <p:end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44</a:t>
            </a:fld>
            <a:endParaRPr lang="en-US"/>
          </a:p>
        </p:txBody>
      </p:sp>
      <p:sp>
        <p:nvSpPr>
          <p:cNvPr id="4" name="Rectangle 36"/>
          <p:cNvSpPr>
            <a:spLocks noChangeArrowheads="1"/>
          </p:cNvSpPr>
          <p:nvPr/>
        </p:nvSpPr>
        <p:spPr bwMode="auto">
          <a:xfrm>
            <a:off x="358547" y="428047"/>
            <a:ext cx="7957453" cy="359300"/>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i="1" dirty="0" smtClean="0">
                <a:solidFill>
                  <a:schemeClr val="tx2"/>
                </a:solidFill>
              </a:rPr>
              <a:t>How to Evaluate a One Unit Change in X:  Change in the Choice Probability</a:t>
            </a:r>
            <a:endParaRPr lang="en-US" i="1" dirty="0">
              <a:solidFill>
                <a:schemeClr val="tx2"/>
              </a:solidFill>
            </a:endParaRPr>
          </a:p>
        </p:txBody>
      </p:sp>
      <p:sp>
        <p:nvSpPr>
          <p:cNvPr id="8" name="Rounded Rectangle 7"/>
          <p:cNvSpPr/>
          <p:nvPr/>
        </p:nvSpPr>
        <p:spPr bwMode="auto">
          <a:xfrm>
            <a:off x="358547" y="1316380"/>
            <a:ext cx="4520294" cy="3766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l" defTabSz="933450" rtl="0" eaLnBrk="1" fontAlgn="base" latinLnBrk="0" hangingPunct="1">
              <a:lnSpc>
                <a:spcPct val="100000"/>
              </a:lnSpc>
              <a:spcBef>
                <a:spcPct val="50000"/>
              </a:spcBef>
              <a:spcAft>
                <a:spcPct val="0"/>
              </a:spcAft>
              <a:buClrTx/>
              <a:buSzTx/>
              <a:buFontTx/>
              <a:buNone/>
              <a:tabLst/>
            </a:pPr>
            <a:r>
              <a:rPr lang="en-US" i="1" dirty="0">
                <a:solidFill>
                  <a:schemeClr val="tx2"/>
                </a:solidFill>
              </a:rPr>
              <a:t>O</a:t>
            </a:r>
            <a:r>
              <a:rPr lang="en-US" i="1" dirty="0" smtClean="0">
                <a:solidFill>
                  <a:schemeClr val="tx2"/>
                </a:solidFill>
              </a:rPr>
              <a:t>n the Probability Itself via Calculus</a:t>
            </a:r>
            <a:endParaRPr kumimoji="0" lang="en-US" sz="1600" b="1" i="1" u="none" strike="noStrike" cap="none" normalizeH="0" baseline="0" dirty="0" smtClean="0">
              <a:ln>
                <a:noFill/>
              </a:ln>
              <a:solidFill>
                <a:schemeClr val="tx2"/>
              </a:solidFill>
              <a:effectLst/>
              <a:latin typeface="Arial" charset="0"/>
            </a:endParaRPr>
          </a:p>
        </p:txBody>
      </p:sp>
      <p:graphicFrame>
        <p:nvGraphicFramePr>
          <p:cNvPr id="10" name="Object 9"/>
          <p:cNvGraphicFramePr>
            <a:graphicFrameLocks noChangeAspect="1"/>
          </p:cNvGraphicFramePr>
          <p:nvPr>
            <p:extLst/>
          </p:nvPr>
        </p:nvGraphicFramePr>
        <p:xfrm>
          <a:off x="593838" y="1973354"/>
          <a:ext cx="4049712" cy="757237"/>
        </p:xfrm>
        <a:graphic>
          <a:graphicData uri="http://schemas.openxmlformats.org/presentationml/2006/ole">
            <mc:AlternateContent xmlns:mc="http://schemas.openxmlformats.org/markup-compatibility/2006">
              <mc:Choice xmlns:v="urn:schemas-microsoft-com:vml" Requires="v">
                <p:oleObj spid="_x0000_s69638" name="Equation" r:id="rId3" imgW="2311200" imgH="431640" progId="Equation.DSMT4">
                  <p:embed/>
                </p:oleObj>
              </mc:Choice>
              <mc:Fallback>
                <p:oleObj name="Equation" r:id="rId3" imgW="2311200" imgH="431640" progId="Equation.DSMT4">
                  <p:embed/>
                  <p:pic>
                    <p:nvPicPr>
                      <p:cNvPr id="10" name="Object 9"/>
                      <p:cNvPicPr>
                        <a:picLocks noChangeAspect="1" noChangeArrowheads="1"/>
                      </p:cNvPicPr>
                      <p:nvPr/>
                    </p:nvPicPr>
                    <p:blipFill>
                      <a:blip r:embed="rId4"/>
                      <a:srcRect/>
                      <a:stretch>
                        <a:fillRect/>
                      </a:stretch>
                    </p:blipFill>
                    <p:spPr bwMode="auto">
                      <a:xfrm>
                        <a:off x="593838" y="1973354"/>
                        <a:ext cx="4049712" cy="757237"/>
                      </a:xfrm>
                      <a:prstGeom prst="rect">
                        <a:avLst/>
                      </a:prstGeom>
                      <a:noFill/>
                      <a:ln>
                        <a:noFill/>
                      </a:ln>
                      <a:extLst/>
                    </p:spPr>
                  </p:pic>
                </p:oleObj>
              </mc:Fallback>
            </mc:AlternateContent>
          </a:graphicData>
        </a:graphic>
      </p:graphicFrame>
      <p:sp>
        <p:nvSpPr>
          <p:cNvPr id="12" name="Rounded Rectangle 11"/>
          <p:cNvSpPr/>
          <p:nvPr/>
        </p:nvSpPr>
        <p:spPr bwMode="auto">
          <a:xfrm>
            <a:off x="440249" y="3341413"/>
            <a:ext cx="4520294" cy="3766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l" defTabSz="933450" rtl="0" eaLnBrk="1" fontAlgn="base" latinLnBrk="0" hangingPunct="1">
              <a:lnSpc>
                <a:spcPct val="100000"/>
              </a:lnSpc>
              <a:spcBef>
                <a:spcPct val="50000"/>
              </a:spcBef>
              <a:spcAft>
                <a:spcPct val="0"/>
              </a:spcAft>
              <a:buClrTx/>
              <a:buSzTx/>
              <a:buFontTx/>
              <a:buNone/>
              <a:tabLst/>
            </a:pPr>
            <a:r>
              <a:rPr lang="en-US" i="1" dirty="0" smtClean="0">
                <a:solidFill>
                  <a:schemeClr val="tx2"/>
                </a:solidFill>
              </a:rPr>
              <a:t>On the Probability Itself via Brute Force</a:t>
            </a:r>
            <a:endParaRPr kumimoji="0" lang="en-US" sz="1600" b="1" i="1" u="none" strike="noStrike" cap="none" normalizeH="0" baseline="0" dirty="0" smtClean="0">
              <a:ln>
                <a:noFill/>
              </a:ln>
              <a:solidFill>
                <a:schemeClr val="tx2"/>
              </a:solidFill>
              <a:effectLst/>
              <a:latin typeface="Arial" charset="0"/>
            </a:endParaRPr>
          </a:p>
        </p:txBody>
      </p:sp>
      <p:graphicFrame>
        <p:nvGraphicFramePr>
          <p:cNvPr id="13" name="Object 12"/>
          <p:cNvGraphicFramePr>
            <a:graphicFrameLocks noChangeAspect="1"/>
          </p:cNvGraphicFramePr>
          <p:nvPr>
            <p:extLst/>
          </p:nvPr>
        </p:nvGraphicFramePr>
        <p:xfrm>
          <a:off x="440249" y="3897759"/>
          <a:ext cx="5303838" cy="823913"/>
        </p:xfrm>
        <a:graphic>
          <a:graphicData uri="http://schemas.openxmlformats.org/presentationml/2006/ole">
            <mc:AlternateContent xmlns:mc="http://schemas.openxmlformats.org/markup-compatibility/2006">
              <mc:Choice xmlns:v="urn:schemas-microsoft-com:vml" Requires="v">
                <p:oleObj spid="_x0000_s69639" name="Equation" r:id="rId5" imgW="2781000" imgH="431640" progId="Equation.DSMT4">
                  <p:embed/>
                </p:oleObj>
              </mc:Choice>
              <mc:Fallback>
                <p:oleObj name="Equation" r:id="rId5" imgW="2781000" imgH="431640" progId="Equation.DSMT4">
                  <p:embed/>
                  <p:pic>
                    <p:nvPicPr>
                      <p:cNvPr id="13" name="Object 12"/>
                      <p:cNvPicPr/>
                      <p:nvPr/>
                    </p:nvPicPr>
                    <p:blipFill>
                      <a:blip r:embed="rId6"/>
                      <a:stretch>
                        <a:fillRect/>
                      </a:stretch>
                    </p:blipFill>
                    <p:spPr>
                      <a:xfrm>
                        <a:off x="440249" y="3897759"/>
                        <a:ext cx="5303838" cy="823913"/>
                      </a:xfrm>
                      <a:prstGeom prst="rect">
                        <a:avLst/>
                      </a:prstGeom>
                    </p:spPr>
                  </p:pic>
                </p:oleObj>
              </mc:Fallback>
            </mc:AlternateContent>
          </a:graphicData>
        </a:graphic>
      </p:graphicFrame>
      <p:sp>
        <p:nvSpPr>
          <p:cNvPr id="14"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Tree>
    <p:extLst>
      <p:ext uri="{BB962C8B-B14F-4D97-AF65-F5344CB8AC3E}">
        <p14:creationId xmlns:p14="http://schemas.microsoft.com/office/powerpoint/2010/main" val="1684847692"/>
      </p:ext>
    </p:extLst>
  </p:cSld>
  <p:clrMapOvr>
    <a:masterClrMapping/>
  </p:clrMapOvr>
  <p:transition>
    <p:zoom/>
    <p:sndAc>
      <p:end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41AC4687-AEB3-4AC3-9443-775990300D16}" type="slidenum">
              <a:rPr lang="en-US"/>
              <a:pPr/>
              <a:t>45</a:t>
            </a:fld>
            <a:endParaRPr lang="en-US"/>
          </a:p>
        </p:txBody>
      </p:sp>
      <p:sp>
        <p:nvSpPr>
          <p:cNvPr id="1206278" name="AutoShape 6"/>
          <p:cNvSpPr>
            <a:spLocks noChangeArrowheads="1"/>
          </p:cNvSpPr>
          <p:nvPr/>
        </p:nvSpPr>
        <p:spPr bwMode="auto">
          <a:xfrm>
            <a:off x="180975" y="938213"/>
            <a:ext cx="2268538" cy="676275"/>
          </a:xfrm>
          <a:prstGeom prst="roundRect">
            <a:avLst>
              <a:gd name="adj" fmla="val 16667"/>
            </a:avLst>
          </a:prstGeom>
          <a:solidFill>
            <a:schemeClr val="accent1"/>
          </a:solidFill>
          <a:ln w="9525">
            <a:noFill/>
            <a:round/>
            <a:headEnd/>
            <a:tailEnd/>
          </a:ln>
          <a:effectLst/>
        </p:spPr>
        <p:txBody>
          <a:bodyPr wrap="none" anchor="ctr"/>
          <a:lstStyle/>
          <a:p>
            <a:endParaRPr lang="en-US"/>
          </a:p>
        </p:txBody>
      </p:sp>
      <p:sp>
        <p:nvSpPr>
          <p:cNvPr id="1206279" name="Rectangle 7"/>
          <p:cNvSpPr>
            <a:spLocks noChangeArrowheads="1"/>
          </p:cNvSpPr>
          <p:nvPr/>
        </p:nvSpPr>
        <p:spPr bwMode="gray">
          <a:xfrm>
            <a:off x="292100" y="1146175"/>
            <a:ext cx="788677"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en-US" sz="1700" dirty="0" smtClean="0">
                <a:solidFill>
                  <a:schemeClr val="tx2"/>
                </a:solidFill>
                <a:cs typeface="Times New Roman" pitchFamily="18" charset="0"/>
              </a:rPr>
              <a:t>Results</a:t>
            </a:r>
            <a:endParaRPr lang="en-US" sz="1700" dirty="0">
              <a:solidFill>
                <a:schemeClr val="tx2"/>
              </a:solidFill>
              <a:cs typeface="Times New Roman" pitchFamily="18" charset="0"/>
            </a:endParaRPr>
          </a:p>
        </p:txBody>
      </p:sp>
      <p:sp>
        <p:nvSpPr>
          <p:cNvPr id="1206280" name="Rectangle 8"/>
          <p:cNvSpPr>
            <a:spLocks noChangeArrowheads="1"/>
          </p:cNvSpPr>
          <p:nvPr/>
        </p:nvSpPr>
        <p:spPr bwMode="gray">
          <a:xfrm>
            <a:off x="2909888" y="915988"/>
            <a:ext cx="5708650" cy="261610"/>
          </a:xfrm>
          <a:prstGeom prst="rect">
            <a:avLst/>
          </a:prstGeom>
          <a:noFill/>
          <a:ln w="9525">
            <a:noFill/>
            <a:miter lim="800000"/>
            <a:headEnd/>
            <a:tailEnd/>
          </a:ln>
          <a:effectLst/>
        </p:spPr>
        <p:txBody>
          <a:bodyPr lIns="0" tIns="0" rIns="0" bIns="0">
            <a:spAutoFit/>
          </a:bodyPr>
          <a:lstStyle/>
          <a:p>
            <a:pPr marL="114300" lvl="1" indent="-112713" algn="l" defTabSz="912813">
              <a:spcBef>
                <a:spcPct val="0"/>
              </a:spcBef>
              <a:spcAft>
                <a:spcPct val="30000"/>
              </a:spcAft>
              <a:buSzPct val="120000"/>
              <a:buFontTx/>
              <a:buChar char="•"/>
            </a:pPr>
            <a:r>
              <a:rPr lang="en-US" sz="1700" b="0" dirty="0" smtClean="0"/>
              <a:t>If we run a logistic regression on our list we get:</a:t>
            </a:r>
            <a:endParaRPr lang="en-US" sz="1700" b="0" dirty="0"/>
          </a:p>
        </p:txBody>
      </p:sp>
      <p:sp>
        <p:nvSpPr>
          <p:cNvPr id="1206275" name="Rectangle 3"/>
          <p:cNvSpPr>
            <a:spLocks noChangeArrowheads="1"/>
          </p:cNvSpPr>
          <p:nvPr/>
        </p:nvSpPr>
        <p:spPr bwMode="gray">
          <a:xfrm>
            <a:off x="2805164" y="3392188"/>
            <a:ext cx="5661025" cy="2485296"/>
          </a:xfrm>
          <a:prstGeom prst="rect">
            <a:avLst/>
          </a:prstGeom>
          <a:noFill/>
          <a:ln w="9525">
            <a:noFill/>
            <a:miter lim="800000"/>
            <a:headEnd/>
            <a:tailEnd/>
          </a:ln>
          <a:effectLst/>
        </p:spPr>
        <p:txBody>
          <a:bodyPr lIns="0" tIns="0" rIns="0" bIns="0">
            <a:spAutoFit/>
          </a:bodyPr>
          <a:lstStyle/>
          <a:p>
            <a:pPr marL="66675" indent="-285750" algn="just" defTabSz="912813">
              <a:spcBef>
                <a:spcPct val="0"/>
              </a:spcBef>
              <a:spcAft>
                <a:spcPct val="50000"/>
              </a:spcAft>
              <a:buSzPct val="100000"/>
              <a:buFont typeface="Arial" panose="020B0604020202020204" pitchFamily="34" charset="0"/>
              <a:buChar char="•"/>
              <a:tabLst>
                <a:tab pos="347663" algn="l"/>
              </a:tabLst>
            </a:pPr>
            <a:r>
              <a:rPr lang="en-US" sz="1700" b="0" dirty="0" smtClean="0"/>
              <a:t>To get the effect on the probability we need to</a:t>
            </a:r>
          </a:p>
          <a:p>
            <a:pPr marL="523875" lvl="1" indent="-285750" algn="just" defTabSz="912813">
              <a:spcBef>
                <a:spcPct val="0"/>
              </a:spcBef>
              <a:spcAft>
                <a:spcPct val="50000"/>
              </a:spcAft>
              <a:buSzPct val="100000"/>
              <a:buFont typeface="Arial" panose="020B0604020202020204" pitchFamily="34" charset="0"/>
              <a:buChar char="•"/>
              <a:tabLst>
                <a:tab pos="347663" algn="l"/>
              </a:tabLst>
            </a:pPr>
            <a:r>
              <a:rPr lang="en-US" sz="1700" b="0" dirty="0" smtClean="0"/>
              <a:t>Compute the score</a:t>
            </a:r>
          </a:p>
          <a:p>
            <a:pPr marL="523875" lvl="1" indent="-285750" algn="just" defTabSz="912813">
              <a:spcBef>
                <a:spcPct val="0"/>
              </a:spcBef>
              <a:spcAft>
                <a:spcPct val="50000"/>
              </a:spcAft>
              <a:buSzPct val="100000"/>
              <a:buFont typeface="Arial" panose="020B0604020202020204" pitchFamily="34" charset="0"/>
              <a:buChar char="•"/>
              <a:tabLst>
                <a:tab pos="347663" algn="l"/>
              </a:tabLst>
            </a:pPr>
            <a:r>
              <a:rPr lang="en-US" sz="1700" b="0" dirty="0" smtClean="0"/>
              <a:t>Use the score to get the probability for each observation (</a:t>
            </a:r>
            <a:r>
              <a:rPr lang="en-US" sz="1700" b="0" dirty="0" err="1" smtClean="0"/>
              <a:t>i</a:t>
            </a:r>
            <a:r>
              <a:rPr lang="en-US" sz="1700" b="0" dirty="0" smtClean="0"/>
              <a:t>=1,…,200)</a:t>
            </a:r>
          </a:p>
          <a:p>
            <a:pPr marL="523875" lvl="1" indent="-285750" algn="just" defTabSz="912813">
              <a:spcBef>
                <a:spcPct val="0"/>
              </a:spcBef>
              <a:spcAft>
                <a:spcPct val="50000"/>
              </a:spcAft>
              <a:buSzPct val="100000"/>
              <a:buFont typeface="Arial" panose="020B0604020202020204" pitchFamily="34" charset="0"/>
              <a:buChar char="•"/>
              <a:tabLst>
                <a:tab pos="347663" algn="l"/>
              </a:tabLst>
            </a:pPr>
            <a:r>
              <a:rPr lang="en-US" sz="1700" b="0" dirty="0" smtClean="0"/>
              <a:t>Compute                       for each </a:t>
            </a:r>
            <a:r>
              <a:rPr lang="en-US" sz="1700" b="0" dirty="0" err="1" smtClean="0"/>
              <a:t>i</a:t>
            </a:r>
            <a:r>
              <a:rPr lang="en-US" sz="1700" b="0" dirty="0" smtClean="0"/>
              <a:t>=1,…,200 </a:t>
            </a:r>
          </a:p>
          <a:p>
            <a:pPr marL="523875" lvl="1" indent="-285750" algn="just" defTabSz="912813">
              <a:spcBef>
                <a:spcPct val="0"/>
              </a:spcBef>
              <a:spcAft>
                <a:spcPct val="50000"/>
              </a:spcAft>
              <a:buSzPct val="100000"/>
              <a:buFont typeface="Arial" panose="020B0604020202020204" pitchFamily="34" charset="0"/>
              <a:buChar char="•"/>
              <a:tabLst>
                <a:tab pos="347663" algn="l"/>
              </a:tabLst>
            </a:pPr>
            <a:r>
              <a:rPr lang="en-US" sz="1700" b="0" dirty="0" smtClean="0"/>
              <a:t>Average over all observations</a:t>
            </a:r>
          </a:p>
          <a:p>
            <a:pPr indent="-219075" algn="just" defTabSz="912813">
              <a:spcBef>
                <a:spcPct val="0"/>
              </a:spcBef>
              <a:spcAft>
                <a:spcPct val="50000"/>
              </a:spcAft>
              <a:buSzPct val="100000"/>
              <a:buFont typeface="Arial" pitchFamily="34" charset="0"/>
              <a:buChar char="–"/>
              <a:tabLst>
                <a:tab pos="347663" algn="l"/>
              </a:tabLst>
            </a:pPr>
            <a:endParaRPr lang="en-US" sz="1700" b="0" dirty="0" smtClean="0"/>
          </a:p>
        </p:txBody>
      </p:sp>
      <p:sp>
        <p:nvSpPr>
          <p:cNvPr id="1206281" name="AutoShape 9"/>
          <p:cNvSpPr>
            <a:spLocks noChangeArrowheads="1"/>
          </p:cNvSpPr>
          <p:nvPr/>
        </p:nvSpPr>
        <p:spPr bwMode="auto">
          <a:xfrm>
            <a:off x="190500" y="3392188"/>
            <a:ext cx="2249488" cy="1217040"/>
          </a:xfrm>
          <a:prstGeom prst="roundRect">
            <a:avLst>
              <a:gd name="adj" fmla="val 16667"/>
            </a:avLst>
          </a:prstGeom>
          <a:solidFill>
            <a:schemeClr val="accent1"/>
          </a:solidFill>
          <a:ln w="9525">
            <a:noFill/>
            <a:round/>
            <a:headEnd/>
            <a:tailEnd/>
          </a:ln>
          <a:effectLst/>
        </p:spPr>
        <p:txBody>
          <a:bodyPr wrap="none" anchor="ctr"/>
          <a:lstStyle/>
          <a:p>
            <a:endParaRPr lang="en-US"/>
          </a:p>
        </p:txBody>
      </p:sp>
      <p:sp>
        <p:nvSpPr>
          <p:cNvPr id="1206282" name="Rectangle 10"/>
          <p:cNvSpPr>
            <a:spLocks noChangeArrowheads="1"/>
          </p:cNvSpPr>
          <p:nvPr/>
        </p:nvSpPr>
        <p:spPr bwMode="gray">
          <a:xfrm>
            <a:off x="444521" y="3556688"/>
            <a:ext cx="1911432" cy="784830"/>
          </a:xfrm>
          <a:prstGeom prst="rect">
            <a:avLst/>
          </a:prstGeom>
          <a:noFill/>
          <a:ln w="9525">
            <a:noFill/>
            <a:miter lim="800000"/>
            <a:headEnd/>
            <a:tailEnd/>
          </a:ln>
          <a:effectLst/>
        </p:spPr>
        <p:txBody>
          <a:bodyPr wrap="square" lIns="0" tIns="0" rIns="0" bIns="0">
            <a:spAutoFit/>
          </a:bodyPr>
          <a:lstStyle/>
          <a:p>
            <a:pPr algn="l" defTabSz="912813" eaLnBrk="0" hangingPunct="0">
              <a:spcBef>
                <a:spcPct val="0"/>
              </a:spcBef>
              <a:spcAft>
                <a:spcPct val="30000"/>
              </a:spcAft>
            </a:pPr>
            <a:r>
              <a:rPr lang="de-DE" sz="1700" dirty="0" smtClean="0">
                <a:solidFill>
                  <a:schemeClr val="tx2"/>
                </a:solidFill>
                <a:cs typeface="Times New Roman" pitchFamily="18" charset="0"/>
              </a:rPr>
              <a:t>Marginal Effects for a Unit Increase in X2</a:t>
            </a:r>
          </a:p>
        </p:txBody>
      </p:sp>
      <p:pic>
        <p:nvPicPr>
          <p:cNvPr id="2" name="Picture 1"/>
          <p:cNvPicPr>
            <a:picLocks noChangeAspect="1"/>
          </p:cNvPicPr>
          <p:nvPr/>
        </p:nvPicPr>
        <p:blipFill>
          <a:blip r:embed="rId4"/>
          <a:stretch>
            <a:fillRect/>
          </a:stretch>
        </p:blipFill>
        <p:spPr>
          <a:xfrm>
            <a:off x="2805164" y="1360918"/>
            <a:ext cx="6110236" cy="1488240"/>
          </a:xfrm>
          <a:prstGeom prst="rect">
            <a:avLst/>
          </a:prstGeom>
        </p:spPr>
      </p:pic>
      <p:sp>
        <p:nvSpPr>
          <p:cNvPr id="13" name="Rectangle 12"/>
          <p:cNvSpPr/>
          <p:nvPr/>
        </p:nvSpPr>
        <p:spPr bwMode="auto">
          <a:xfrm>
            <a:off x="519031" y="41555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Model Estimation</a:t>
            </a:r>
            <a:endParaRPr lang="en-US" dirty="0">
              <a:solidFill>
                <a:schemeClr val="tx2"/>
              </a:solidFill>
            </a:endParaRPr>
          </a:p>
        </p:txBody>
      </p:sp>
      <p:sp>
        <p:nvSpPr>
          <p:cNvPr id="14"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graphicFrame>
        <p:nvGraphicFramePr>
          <p:cNvPr id="3" name="Object 2"/>
          <p:cNvGraphicFramePr>
            <a:graphicFrameLocks noChangeAspect="1"/>
          </p:cNvGraphicFramePr>
          <p:nvPr>
            <p:extLst/>
          </p:nvPr>
        </p:nvGraphicFramePr>
        <p:xfrm>
          <a:off x="4254218" y="4797998"/>
          <a:ext cx="1238553" cy="359001"/>
        </p:xfrm>
        <a:graphic>
          <a:graphicData uri="http://schemas.openxmlformats.org/presentationml/2006/ole">
            <mc:AlternateContent xmlns:mc="http://schemas.openxmlformats.org/markup-compatibility/2006">
              <mc:Choice xmlns:v="urn:schemas-microsoft-com:vml" Requires="v">
                <p:oleObj spid="_x0000_s70660" name="Equation" r:id="rId5" imgW="876240" imgH="253800" progId="Equation.DSMT4">
                  <p:embed/>
                </p:oleObj>
              </mc:Choice>
              <mc:Fallback>
                <p:oleObj name="Equation" r:id="rId5" imgW="876240" imgH="253800" progId="Equation.DSMT4">
                  <p:embed/>
                  <p:pic>
                    <p:nvPicPr>
                      <p:cNvPr id="3" name="Object 2"/>
                      <p:cNvPicPr/>
                      <p:nvPr/>
                    </p:nvPicPr>
                    <p:blipFill>
                      <a:blip r:embed="rId6"/>
                      <a:stretch>
                        <a:fillRect/>
                      </a:stretch>
                    </p:blipFill>
                    <p:spPr>
                      <a:xfrm>
                        <a:off x="4254218" y="4797998"/>
                        <a:ext cx="1238553" cy="359001"/>
                      </a:xfrm>
                      <a:prstGeom prst="rect">
                        <a:avLst/>
                      </a:prstGeom>
                    </p:spPr>
                  </p:pic>
                </p:oleObj>
              </mc:Fallback>
            </mc:AlternateContent>
          </a:graphicData>
        </a:graphic>
      </p:graphicFrame>
    </p:spTree>
    <p:extLst>
      <p:ext uri="{BB962C8B-B14F-4D97-AF65-F5344CB8AC3E}">
        <p14:creationId xmlns:p14="http://schemas.microsoft.com/office/powerpoint/2010/main" val="51604839"/>
      </p:ext>
    </p:extLst>
  </p:cSld>
  <p:clrMapOvr>
    <a:masterClrMapping/>
  </p:clrMapOvr>
  <p:transition>
    <p:zoom/>
    <p:sndAc>
      <p:end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46</a:t>
            </a:fld>
            <a:endParaRPr lang="en-US"/>
          </a:p>
        </p:txBody>
      </p:sp>
      <p:pic>
        <p:nvPicPr>
          <p:cNvPr id="6" name="Picture 5"/>
          <p:cNvPicPr>
            <a:picLocks noChangeAspect="1"/>
          </p:cNvPicPr>
          <p:nvPr/>
        </p:nvPicPr>
        <p:blipFill rotWithShape="1">
          <a:blip r:embed="rId2"/>
          <a:srcRect r="49431" b="36022"/>
          <a:stretch/>
        </p:blipFill>
        <p:spPr>
          <a:xfrm>
            <a:off x="988734" y="971556"/>
            <a:ext cx="7090179" cy="5045753"/>
          </a:xfrm>
          <a:prstGeom prst="rect">
            <a:avLst/>
          </a:prstGeom>
        </p:spPr>
      </p:pic>
      <p:sp>
        <p:nvSpPr>
          <p:cNvPr id="7" name="Rectangle 6"/>
          <p:cNvSpPr/>
          <p:nvPr/>
        </p:nvSpPr>
        <p:spPr bwMode="auto">
          <a:xfrm>
            <a:off x="519031" y="41555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First We Compute the Score</a:t>
            </a:r>
            <a:endParaRPr lang="en-US" dirty="0">
              <a:solidFill>
                <a:schemeClr val="tx2"/>
              </a:solidFill>
            </a:endParaRPr>
          </a:p>
        </p:txBody>
      </p:sp>
      <p:sp>
        <p:nvSpPr>
          <p:cNvPr id="8"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Tree>
    <p:extLst>
      <p:ext uri="{BB962C8B-B14F-4D97-AF65-F5344CB8AC3E}">
        <p14:creationId xmlns:p14="http://schemas.microsoft.com/office/powerpoint/2010/main" val="3837618377"/>
      </p:ext>
    </p:extLst>
  </p:cSld>
  <p:clrMapOvr>
    <a:masterClrMapping/>
  </p:clrMapOvr>
  <p:transition>
    <p:zoom/>
    <p:sndAc>
      <p:end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47</a:t>
            </a:fld>
            <a:endParaRPr lang="en-US"/>
          </a:p>
        </p:txBody>
      </p:sp>
      <p:sp>
        <p:nvSpPr>
          <p:cNvPr id="7" name="Rectangle 6"/>
          <p:cNvSpPr/>
          <p:nvPr/>
        </p:nvSpPr>
        <p:spPr bwMode="auto">
          <a:xfrm>
            <a:off x="519031" y="41555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Then We Compute the Probability</a:t>
            </a:r>
            <a:endParaRPr lang="en-US" dirty="0">
              <a:solidFill>
                <a:schemeClr val="tx2"/>
              </a:solidFill>
            </a:endParaRPr>
          </a:p>
        </p:txBody>
      </p:sp>
      <p:sp>
        <p:nvSpPr>
          <p:cNvPr id="8"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pic>
        <p:nvPicPr>
          <p:cNvPr id="2" name="Picture 1"/>
          <p:cNvPicPr>
            <a:picLocks noChangeAspect="1"/>
          </p:cNvPicPr>
          <p:nvPr/>
        </p:nvPicPr>
        <p:blipFill rotWithShape="1">
          <a:blip r:embed="rId2"/>
          <a:srcRect r="50212" b="39398"/>
          <a:stretch/>
        </p:blipFill>
        <p:spPr>
          <a:xfrm>
            <a:off x="519031" y="1110276"/>
            <a:ext cx="7587691" cy="5195106"/>
          </a:xfrm>
          <a:prstGeom prst="rect">
            <a:avLst/>
          </a:prstGeom>
        </p:spPr>
      </p:pic>
    </p:spTree>
    <p:extLst>
      <p:ext uri="{BB962C8B-B14F-4D97-AF65-F5344CB8AC3E}">
        <p14:creationId xmlns:p14="http://schemas.microsoft.com/office/powerpoint/2010/main" val="1760033082"/>
      </p:ext>
    </p:extLst>
  </p:cSld>
  <p:clrMapOvr>
    <a:masterClrMapping/>
  </p:clrMapOvr>
  <p:transition>
    <p:zoom/>
    <p:sndAc>
      <p:end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48</a:t>
            </a:fld>
            <a:endParaRPr lang="en-US"/>
          </a:p>
        </p:txBody>
      </p:sp>
      <p:pic>
        <p:nvPicPr>
          <p:cNvPr id="6" name="Picture 5"/>
          <p:cNvPicPr>
            <a:picLocks noChangeAspect="1"/>
          </p:cNvPicPr>
          <p:nvPr/>
        </p:nvPicPr>
        <p:blipFill rotWithShape="1">
          <a:blip r:embed="rId2"/>
          <a:srcRect r="41951" b="37274"/>
          <a:stretch/>
        </p:blipFill>
        <p:spPr>
          <a:xfrm>
            <a:off x="316651" y="1428752"/>
            <a:ext cx="8404335" cy="5108327"/>
          </a:xfrm>
          <a:prstGeom prst="rect">
            <a:avLst/>
          </a:prstGeom>
        </p:spPr>
      </p:pic>
      <p:sp>
        <p:nvSpPr>
          <p:cNvPr id="7" name="Rectangle 6"/>
          <p:cNvSpPr/>
          <p:nvPr/>
        </p:nvSpPr>
        <p:spPr bwMode="auto">
          <a:xfrm>
            <a:off x="581890" y="522161"/>
            <a:ext cx="7873855"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Use the Estimated Parameters and the Probabilities to Compute the Effects</a:t>
            </a:r>
            <a:endParaRPr lang="en-US" dirty="0">
              <a:solidFill>
                <a:schemeClr val="tx2"/>
              </a:solidFill>
            </a:endParaRPr>
          </a:p>
        </p:txBody>
      </p:sp>
      <p:sp>
        <p:nvSpPr>
          <p:cNvPr id="8"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Tree>
    <p:extLst>
      <p:ext uri="{BB962C8B-B14F-4D97-AF65-F5344CB8AC3E}">
        <p14:creationId xmlns:p14="http://schemas.microsoft.com/office/powerpoint/2010/main" val="605111850"/>
      </p:ext>
    </p:extLst>
  </p:cSld>
  <p:clrMapOvr>
    <a:masterClrMapping/>
  </p:clrMapOvr>
  <p:transition>
    <p:zoom/>
    <p:sndAc>
      <p:end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4</a:t>
            </a:fld>
            <a:endParaRPr lang="en-US"/>
          </a:p>
        </p:txBody>
      </p:sp>
      <p:sp>
        <p:nvSpPr>
          <p:cNvPr id="6"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ACQUISITION</a:t>
            </a:r>
          </a:p>
        </p:txBody>
      </p:sp>
      <p:sp>
        <p:nvSpPr>
          <p:cNvPr id="7"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How Do Firms Acquire Customers?</a:t>
            </a:r>
            <a:endParaRPr lang="en-US" sz="1800" i="1" dirty="0">
              <a:solidFill>
                <a:schemeClr val="tx2"/>
              </a:solidFill>
            </a:endParaRPr>
          </a:p>
        </p:txBody>
      </p:sp>
      <p:sp>
        <p:nvSpPr>
          <p:cNvPr id="8" name="Rounded Rectangle 7"/>
          <p:cNvSpPr/>
          <p:nvPr/>
        </p:nvSpPr>
        <p:spPr bwMode="auto">
          <a:xfrm>
            <a:off x="476250" y="1394863"/>
            <a:ext cx="4463164" cy="543503"/>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1015114" y="1470670"/>
            <a:ext cx="3331029" cy="369332"/>
          </a:xfrm>
          <a:prstGeom prst="rect">
            <a:avLst/>
          </a:prstGeom>
          <a:noFill/>
        </p:spPr>
        <p:txBody>
          <a:bodyPr wrap="square" rtlCol="0">
            <a:spAutoFit/>
          </a:bodyPr>
          <a:lstStyle/>
          <a:p>
            <a:r>
              <a:rPr lang="en-US" sz="1800" i="1" dirty="0" smtClean="0">
                <a:solidFill>
                  <a:schemeClr val="tx2"/>
                </a:solidFill>
              </a:rPr>
              <a:t>Inbound Marketing</a:t>
            </a:r>
            <a:endParaRPr lang="en-US" sz="1800" i="1" dirty="0">
              <a:solidFill>
                <a:schemeClr val="tx2"/>
              </a:solidFill>
            </a:endParaRPr>
          </a:p>
        </p:txBody>
      </p:sp>
      <p:sp>
        <p:nvSpPr>
          <p:cNvPr id="11" name="Rectangle 10"/>
          <p:cNvSpPr/>
          <p:nvPr/>
        </p:nvSpPr>
        <p:spPr>
          <a:xfrm>
            <a:off x="476250" y="2014173"/>
            <a:ext cx="4572000" cy="1446550"/>
          </a:xfrm>
          <a:prstGeom prst="rect">
            <a:avLst/>
          </a:prstGeom>
        </p:spPr>
        <p:txBody>
          <a:bodyPr>
            <a:spAutoFit/>
          </a:bodyPr>
          <a:lstStyle/>
          <a:p>
            <a:pPr marL="285750" indent="-285750" algn="l" defTabSz="933450">
              <a:buFont typeface="Wingdings" panose="05000000000000000000" pitchFamily="2" charset="2"/>
              <a:buChar char="Ø"/>
            </a:pPr>
            <a:r>
              <a:rPr lang="en-US" dirty="0" smtClean="0">
                <a:solidFill>
                  <a:schemeClr val="tx2"/>
                </a:solidFill>
              </a:rPr>
              <a:t>Search engine optimization</a:t>
            </a:r>
            <a:endParaRPr lang="en-US" dirty="0">
              <a:solidFill>
                <a:schemeClr val="tx2"/>
              </a:solidFill>
            </a:endParaRPr>
          </a:p>
          <a:p>
            <a:pPr marL="285750" indent="-285750" algn="l" defTabSz="933450">
              <a:buFont typeface="Wingdings" panose="05000000000000000000" pitchFamily="2" charset="2"/>
              <a:buChar char="Ø"/>
            </a:pPr>
            <a:r>
              <a:rPr lang="en-US" dirty="0" smtClean="0">
                <a:solidFill>
                  <a:schemeClr val="tx2"/>
                </a:solidFill>
              </a:rPr>
              <a:t>Blogs</a:t>
            </a:r>
          </a:p>
          <a:p>
            <a:pPr marL="285750" indent="-285750" algn="l" defTabSz="933450">
              <a:buFont typeface="Wingdings" panose="05000000000000000000" pitchFamily="2" charset="2"/>
              <a:buChar char="Ø"/>
            </a:pPr>
            <a:r>
              <a:rPr lang="en-US" dirty="0" smtClean="0">
                <a:solidFill>
                  <a:schemeClr val="tx2"/>
                </a:solidFill>
              </a:rPr>
              <a:t>Social media</a:t>
            </a:r>
          </a:p>
          <a:p>
            <a:pPr marL="285750" indent="-285750" algn="l" defTabSz="933450">
              <a:buFont typeface="Wingdings" panose="05000000000000000000" pitchFamily="2" charset="2"/>
              <a:buChar char="Ø"/>
            </a:pPr>
            <a:r>
              <a:rPr lang="en-US" dirty="0" smtClean="0">
                <a:solidFill>
                  <a:schemeClr val="tx2"/>
                </a:solidFill>
              </a:rPr>
              <a:t>“Viral” marketing</a:t>
            </a:r>
          </a:p>
        </p:txBody>
      </p:sp>
      <p:sp>
        <p:nvSpPr>
          <p:cNvPr id="18" name="Oval 17"/>
          <p:cNvSpPr/>
          <p:nvPr/>
        </p:nvSpPr>
        <p:spPr bwMode="auto">
          <a:xfrm>
            <a:off x="476250" y="1972030"/>
            <a:ext cx="2427536" cy="1513113"/>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19" name="Straight Arrow Connector 18"/>
          <p:cNvCxnSpPr/>
          <p:nvPr/>
        </p:nvCxnSpPr>
        <p:spPr bwMode="auto">
          <a:xfrm flipV="1">
            <a:off x="2984057" y="2665359"/>
            <a:ext cx="1121229" cy="1"/>
          </a:xfrm>
          <a:prstGeom prst="straightConnector1">
            <a:avLst/>
          </a:prstGeom>
          <a:noFill/>
          <a:ln w="9525" cap="flat" cmpd="sng" algn="ctr">
            <a:solidFill>
              <a:srgbClr val="FF0000"/>
            </a:solidFill>
            <a:prstDash val="solid"/>
            <a:round/>
            <a:headEnd type="none" w="med" len="med"/>
            <a:tailEnd type="triangle"/>
          </a:ln>
          <a:effectLst/>
        </p:spPr>
      </p:cxnSp>
      <p:sp>
        <p:nvSpPr>
          <p:cNvPr id="20" name="Rounded Rectangle 19"/>
          <p:cNvSpPr/>
          <p:nvPr/>
        </p:nvSpPr>
        <p:spPr bwMode="auto">
          <a:xfrm>
            <a:off x="4105286" y="2164618"/>
            <a:ext cx="2480572" cy="1047767"/>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TextBox 20"/>
          <p:cNvSpPr txBox="1"/>
          <p:nvPr/>
        </p:nvSpPr>
        <p:spPr>
          <a:xfrm>
            <a:off x="4412786" y="2209958"/>
            <a:ext cx="1868617" cy="923330"/>
          </a:xfrm>
          <a:prstGeom prst="rect">
            <a:avLst/>
          </a:prstGeom>
          <a:noFill/>
        </p:spPr>
        <p:txBody>
          <a:bodyPr wrap="square" rtlCol="0">
            <a:spAutoFit/>
          </a:bodyPr>
          <a:lstStyle/>
          <a:p>
            <a:r>
              <a:rPr lang="en-US" sz="1800" i="1" dirty="0" smtClean="0">
                <a:solidFill>
                  <a:schemeClr val="tx2"/>
                </a:solidFill>
              </a:rPr>
              <a:t>Content Creation and Distribution</a:t>
            </a:r>
            <a:endParaRPr lang="en-US" sz="1800" i="1" dirty="0">
              <a:solidFill>
                <a:schemeClr val="tx2"/>
              </a:solidFill>
            </a:endParaRPr>
          </a:p>
        </p:txBody>
      </p:sp>
      <p:sp>
        <p:nvSpPr>
          <p:cNvPr id="12" name="Rounded Rectangle 11"/>
          <p:cNvSpPr/>
          <p:nvPr/>
        </p:nvSpPr>
        <p:spPr bwMode="auto">
          <a:xfrm>
            <a:off x="476250" y="3592284"/>
            <a:ext cx="4463164" cy="543503"/>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TextBox 12"/>
          <p:cNvSpPr txBox="1"/>
          <p:nvPr/>
        </p:nvSpPr>
        <p:spPr>
          <a:xfrm>
            <a:off x="1015114" y="3679369"/>
            <a:ext cx="3331029" cy="369332"/>
          </a:xfrm>
          <a:prstGeom prst="rect">
            <a:avLst/>
          </a:prstGeom>
          <a:noFill/>
        </p:spPr>
        <p:txBody>
          <a:bodyPr wrap="square" rtlCol="0">
            <a:spAutoFit/>
          </a:bodyPr>
          <a:lstStyle/>
          <a:p>
            <a:r>
              <a:rPr lang="en-US" sz="1800" i="1" dirty="0" smtClean="0">
                <a:solidFill>
                  <a:schemeClr val="tx2"/>
                </a:solidFill>
              </a:rPr>
              <a:t>Outbound Marketing</a:t>
            </a:r>
            <a:endParaRPr lang="en-US" sz="1800" i="1" dirty="0">
              <a:solidFill>
                <a:schemeClr val="tx2"/>
              </a:solidFill>
            </a:endParaRPr>
          </a:p>
        </p:txBody>
      </p:sp>
      <p:sp>
        <p:nvSpPr>
          <p:cNvPr id="14" name="Oval 13"/>
          <p:cNvSpPr/>
          <p:nvPr/>
        </p:nvSpPr>
        <p:spPr bwMode="auto">
          <a:xfrm>
            <a:off x="261257" y="4855027"/>
            <a:ext cx="2427536" cy="1513113"/>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15" name="Straight Arrow Connector 14"/>
          <p:cNvCxnSpPr/>
          <p:nvPr/>
        </p:nvCxnSpPr>
        <p:spPr bwMode="auto">
          <a:xfrm flipV="1">
            <a:off x="2742746" y="5568040"/>
            <a:ext cx="1121229" cy="1"/>
          </a:xfrm>
          <a:prstGeom prst="straightConnector1">
            <a:avLst/>
          </a:prstGeom>
          <a:noFill/>
          <a:ln w="9525" cap="flat" cmpd="sng" algn="ctr">
            <a:solidFill>
              <a:srgbClr val="FF0000"/>
            </a:solidFill>
            <a:prstDash val="solid"/>
            <a:round/>
            <a:headEnd type="none" w="med" len="med"/>
            <a:tailEnd type="triangle"/>
          </a:ln>
          <a:effectLst/>
        </p:spPr>
      </p:cxnSp>
      <p:sp>
        <p:nvSpPr>
          <p:cNvPr id="16" name="Rounded Rectangle 15"/>
          <p:cNvSpPr/>
          <p:nvPr/>
        </p:nvSpPr>
        <p:spPr bwMode="auto">
          <a:xfrm>
            <a:off x="3868521" y="5167360"/>
            <a:ext cx="2359457" cy="801359"/>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7" name="TextBox 16"/>
          <p:cNvSpPr txBox="1"/>
          <p:nvPr/>
        </p:nvSpPr>
        <p:spPr>
          <a:xfrm>
            <a:off x="4176021" y="5212700"/>
            <a:ext cx="1868617" cy="646331"/>
          </a:xfrm>
          <a:prstGeom prst="rect">
            <a:avLst/>
          </a:prstGeom>
          <a:noFill/>
        </p:spPr>
        <p:txBody>
          <a:bodyPr wrap="square" rtlCol="0">
            <a:spAutoFit/>
          </a:bodyPr>
          <a:lstStyle/>
          <a:p>
            <a:r>
              <a:rPr lang="en-US" sz="1800" i="1" dirty="0" smtClean="0">
                <a:solidFill>
                  <a:schemeClr val="tx2"/>
                </a:solidFill>
              </a:rPr>
              <a:t>Direct Marketing</a:t>
            </a:r>
            <a:endParaRPr lang="en-US" sz="1800" i="1" dirty="0">
              <a:solidFill>
                <a:schemeClr val="tx2"/>
              </a:solidFill>
            </a:endParaRPr>
          </a:p>
        </p:txBody>
      </p:sp>
      <p:sp>
        <p:nvSpPr>
          <p:cNvPr id="22" name="Rectangle 21"/>
          <p:cNvSpPr/>
          <p:nvPr/>
        </p:nvSpPr>
        <p:spPr>
          <a:xfrm>
            <a:off x="494463" y="4182926"/>
            <a:ext cx="4572000" cy="2185214"/>
          </a:xfrm>
          <a:prstGeom prst="rect">
            <a:avLst/>
          </a:prstGeom>
        </p:spPr>
        <p:txBody>
          <a:bodyPr>
            <a:spAutoFit/>
          </a:bodyPr>
          <a:lstStyle/>
          <a:p>
            <a:pPr marL="285750" indent="-285750" algn="l" defTabSz="933450">
              <a:buFont typeface="Wingdings" panose="05000000000000000000" pitchFamily="2" charset="2"/>
              <a:buChar char="Ø"/>
            </a:pPr>
            <a:r>
              <a:rPr lang="en-US" dirty="0" smtClean="0">
                <a:solidFill>
                  <a:schemeClr val="tx2"/>
                </a:solidFill>
              </a:rPr>
              <a:t>Broadcast advertising</a:t>
            </a:r>
            <a:endParaRPr lang="en-US" dirty="0">
              <a:solidFill>
                <a:schemeClr val="tx2"/>
              </a:solidFill>
            </a:endParaRPr>
          </a:p>
          <a:p>
            <a:pPr marL="285750" indent="-285750" algn="l" defTabSz="933450">
              <a:buFont typeface="Wingdings" panose="05000000000000000000" pitchFamily="2" charset="2"/>
              <a:buChar char="Ø"/>
            </a:pPr>
            <a:r>
              <a:rPr lang="en-US" dirty="0" smtClean="0">
                <a:solidFill>
                  <a:schemeClr val="tx2"/>
                </a:solidFill>
              </a:rPr>
              <a:t>Display/Search advertising</a:t>
            </a:r>
          </a:p>
          <a:p>
            <a:pPr marL="285750" indent="-285750" algn="l" defTabSz="933450">
              <a:buFont typeface="Wingdings" panose="05000000000000000000" pitchFamily="2" charset="2"/>
              <a:buChar char="Ø"/>
            </a:pPr>
            <a:r>
              <a:rPr lang="en-US" dirty="0" smtClean="0">
                <a:solidFill>
                  <a:schemeClr val="tx2"/>
                </a:solidFill>
              </a:rPr>
              <a:t>Sales calls</a:t>
            </a:r>
          </a:p>
          <a:p>
            <a:pPr marL="285750" indent="-285750" algn="l" defTabSz="933450">
              <a:buFont typeface="Wingdings" panose="05000000000000000000" pitchFamily="2" charset="2"/>
              <a:buChar char="Ø"/>
            </a:pPr>
            <a:r>
              <a:rPr lang="en-US" dirty="0" smtClean="0">
                <a:solidFill>
                  <a:schemeClr val="tx2"/>
                </a:solidFill>
              </a:rPr>
              <a:t>Email marketing</a:t>
            </a:r>
          </a:p>
          <a:p>
            <a:pPr marL="285750" indent="-285750" algn="l" defTabSz="933450">
              <a:buFont typeface="Wingdings" panose="05000000000000000000" pitchFamily="2" charset="2"/>
              <a:buChar char="Ø"/>
            </a:pPr>
            <a:r>
              <a:rPr lang="en-US" dirty="0" smtClean="0">
                <a:solidFill>
                  <a:schemeClr val="tx2"/>
                </a:solidFill>
              </a:rPr>
              <a:t>Direct mail</a:t>
            </a:r>
          </a:p>
          <a:p>
            <a:pPr marL="285750" indent="-285750" algn="l" defTabSz="933450">
              <a:buFont typeface="Wingdings" panose="05000000000000000000" pitchFamily="2" charset="2"/>
              <a:buChar char="Ø"/>
            </a:pPr>
            <a:r>
              <a:rPr lang="en-US" dirty="0" smtClean="0">
                <a:solidFill>
                  <a:schemeClr val="tx2"/>
                </a:solidFill>
              </a:rPr>
              <a:t>Trade shows</a:t>
            </a:r>
            <a:endParaRPr lang="en-US" dirty="0">
              <a:solidFill>
                <a:schemeClr val="tx2"/>
              </a:solidFill>
            </a:endParaRPr>
          </a:p>
        </p:txBody>
      </p:sp>
    </p:spTree>
    <p:extLst>
      <p:ext uri="{BB962C8B-B14F-4D97-AF65-F5344CB8AC3E}">
        <p14:creationId xmlns:p14="http://schemas.microsoft.com/office/powerpoint/2010/main" val="4202063253"/>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p:bldP spid="14" grpId="0" animBg="1"/>
      <p:bldP spid="16" grpId="0" animBg="1"/>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49</a:t>
            </a:fld>
            <a:endParaRPr lang="en-US"/>
          </a:p>
        </p:txBody>
      </p:sp>
      <p:pic>
        <p:nvPicPr>
          <p:cNvPr id="5" name="Picture 4"/>
          <p:cNvPicPr>
            <a:picLocks noChangeAspect="1"/>
          </p:cNvPicPr>
          <p:nvPr/>
        </p:nvPicPr>
        <p:blipFill rotWithShape="1">
          <a:blip r:embed="rId2"/>
          <a:srcRect r="41333" b="10526"/>
          <a:stretch/>
        </p:blipFill>
        <p:spPr>
          <a:xfrm>
            <a:off x="785896" y="1105381"/>
            <a:ext cx="6705638" cy="5752619"/>
          </a:xfrm>
          <a:prstGeom prst="rect">
            <a:avLst/>
          </a:prstGeom>
        </p:spPr>
      </p:pic>
      <p:sp>
        <p:nvSpPr>
          <p:cNvPr id="6" name="Rectangle 5"/>
          <p:cNvSpPr/>
          <p:nvPr/>
        </p:nvSpPr>
        <p:spPr bwMode="auto">
          <a:xfrm>
            <a:off x="581890" y="522161"/>
            <a:ext cx="7873855"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Take the Average</a:t>
            </a:r>
            <a:endParaRPr lang="en-US" dirty="0">
              <a:solidFill>
                <a:schemeClr val="tx2"/>
              </a:solidFill>
            </a:endParaRPr>
          </a:p>
        </p:txBody>
      </p:sp>
      <p:sp>
        <p:nvSpPr>
          <p:cNvPr id="7"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8" name="Oval 7"/>
          <p:cNvSpPr/>
          <p:nvPr/>
        </p:nvSpPr>
        <p:spPr bwMode="auto">
          <a:xfrm>
            <a:off x="6085114" y="6498771"/>
            <a:ext cx="1406420" cy="32747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23765860"/>
      </p:ext>
    </p:extLst>
  </p:cSld>
  <p:clrMapOvr>
    <a:masterClrMapping/>
  </p:clrMapOvr>
  <p:transition>
    <p:zoom/>
    <p:sndAc>
      <p:end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50</a:t>
            </a:fld>
            <a:endParaRPr lang="en-US"/>
          </a:p>
        </p:txBody>
      </p:sp>
      <p:pic>
        <p:nvPicPr>
          <p:cNvPr id="5" name="Picture 4"/>
          <p:cNvPicPr>
            <a:picLocks noChangeAspect="1"/>
          </p:cNvPicPr>
          <p:nvPr/>
        </p:nvPicPr>
        <p:blipFill>
          <a:blip r:embed="rId2"/>
          <a:stretch>
            <a:fillRect/>
          </a:stretch>
        </p:blipFill>
        <p:spPr>
          <a:xfrm>
            <a:off x="4305205" y="1106071"/>
            <a:ext cx="4365361" cy="1539120"/>
          </a:xfrm>
          <a:prstGeom prst="rect">
            <a:avLst/>
          </a:prstGeom>
        </p:spPr>
      </p:pic>
      <p:pic>
        <p:nvPicPr>
          <p:cNvPr id="6" name="Picture 5"/>
          <p:cNvPicPr>
            <a:picLocks noChangeAspect="1"/>
          </p:cNvPicPr>
          <p:nvPr/>
        </p:nvPicPr>
        <p:blipFill>
          <a:blip r:embed="rId3"/>
          <a:stretch>
            <a:fillRect/>
          </a:stretch>
        </p:blipFill>
        <p:spPr>
          <a:xfrm>
            <a:off x="4305205" y="2885355"/>
            <a:ext cx="4365361" cy="1539120"/>
          </a:xfrm>
          <a:prstGeom prst="rect">
            <a:avLst/>
          </a:prstGeom>
        </p:spPr>
      </p:pic>
      <p:pic>
        <p:nvPicPr>
          <p:cNvPr id="7" name="Picture 6"/>
          <p:cNvPicPr>
            <a:picLocks noChangeAspect="1"/>
          </p:cNvPicPr>
          <p:nvPr/>
        </p:nvPicPr>
        <p:blipFill>
          <a:blip r:embed="rId4"/>
          <a:stretch>
            <a:fillRect/>
          </a:stretch>
        </p:blipFill>
        <p:spPr>
          <a:xfrm>
            <a:off x="4305205" y="4664639"/>
            <a:ext cx="4365361" cy="1539120"/>
          </a:xfrm>
          <a:prstGeom prst="rect">
            <a:avLst/>
          </a:prstGeom>
        </p:spPr>
      </p:pic>
      <p:sp>
        <p:nvSpPr>
          <p:cNvPr id="8" name="Rectangle 7"/>
          <p:cNvSpPr/>
          <p:nvPr/>
        </p:nvSpPr>
        <p:spPr bwMode="auto">
          <a:xfrm>
            <a:off x="581891" y="549869"/>
            <a:ext cx="7873855"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Take Care Interpreting the Average Effect</a:t>
            </a:r>
            <a:endParaRPr lang="en-US" dirty="0">
              <a:solidFill>
                <a:schemeClr val="tx2"/>
              </a:solidFill>
            </a:endParaRPr>
          </a:p>
        </p:txBody>
      </p:sp>
      <p:sp>
        <p:nvSpPr>
          <p:cNvPr id="9"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10" name="Rounded Rectangle 9"/>
          <p:cNvSpPr/>
          <p:nvPr/>
        </p:nvSpPr>
        <p:spPr bwMode="auto">
          <a:xfrm>
            <a:off x="1088571" y="1730458"/>
            <a:ext cx="2013857" cy="37664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2"/>
                </a:solidFill>
                <a:effectLst/>
                <a:latin typeface="Arial" charset="0"/>
              </a:rPr>
              <a:t>Case 1</a:t>
            </a:r>
          </a:p>
        </p:txBody>
      </p:sp>
      <p:sp>
        <p:nvSpPr>
          <p:cNvPr id="11" name="Rounded Rectangle 10"/>
          <p:cNvSpPr/>
          <p:nvPr/>
        </p:nvSpPr>
        <p:spPr bwMode="auto">
          <a:xfrm>
            <a:off x="1088571" y="3466593"/>
            <a:ext cx="2013857" cy="37664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2"/>
                </a:solidFill>
                <a:effectLst/>
                <a:latin typeface="Arial" charset="0"/>
              </a:rPr>
              <a:t>Case 2</a:t>
            </a:r>
          </a:p>
        </p:txBody>
      </p:sp>
      <p:sp>
        <p:nvSpPr>
          <p:cNvPr id="12" name="Rounded Rectangle 11"/>
          <p:cNvSpPr/>
          <p:nvPr/>
        </p:nvSpPr>
        <p:spPr bwMode="auto">
          <a:xfrm>
            <a:off x="1088571" y="5245877"/>
            <a:ext cx="2013857" cy="37664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2"/>
                </a:solidFill>
                <a:effectLst/>
                <a:latin typeface="Arial" charset="0"/>
              </a:rPr>
              <a:t>Case 3</a:t>
            </a:r>
          </a:p>
        </p:txBody>
      </p:sp>
    </p:spTree>
    <p:extLst>
      <p:ext uri="{BB962C8B-B14F-4D97-AF65-F5344CB8AC3E}">
        <p14:creationId xmlns:p14="http://schemas.microsoft.com/office/powerpoint/2010/main" val="1182165061"/>
      </p:ext>
    </p:extLst>
  </p:cSld>
  <p:clrMapOvr>
    <a:masterClrMapping/>
  </p:clrMapOvr>
  <p:transition>
    <p:zoom/>
    <p:sndAc>
      <p:end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903514" y="1139302"/>
            <a:ext cx="5924877" cy="100464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Slide Number Placeholder 4"/>
          <p:cNvSpPr>
            <a:spLocks noGrp="1"/>
          </p:cNvSpPr>
          <p:nvPr>
            <p:ph type="sldNum" sz="quarter" idx="11"/>
          </p:nvPr>
        </p:nvSpPr>
        <p:spPr/>
        <p:txBody>
          <a:bodyPr/>
          <a:lstStyle/>
          <a:p>
            <a:fld id="{F86C5123-99EE-4C46-A721-EC5E711C68C7}" type="slidenum">
              <a:rPr lang="en-US"/>
              <a:pPr/>
              <a:t>51</a:t>
            </a:fld>
            <a:endParaRPr lang="en-US"/>
          </a:p>
        </p:txBody>
      </p:sp>
      <p:sp>
        <p:nvSpPr>
          <p:cNvPr id="1396743" name="Text Box 7"/>
          <p:cNvSpPr txBox="1">
            <a:spLocks noChangeArrowheads="1"/>
          </p:cNvSpPr>
          <p:nvPr/>
        </p:nvSpPr>
        <p:spPr bwMode="auto">
          <a:xfrm>
            <a:off x="176276" y="2843022"/>
            <a:ext cx="1674813" cy="1202203"/>
          </a:xfrm>
          <a:prstGeom prst="rect">
            <a:avLst/>
          </a:prstGeom>
          <a:noFill/>
          <a:ln w="9525" algn="ctr">
            <a:noFill/>
            <a:miter lim="800000"/>
            <a:headEnd/>
            <a:tailEnd/>
          </a:ln>
          <a:effectLst/>
        </p:spPr>
        <p:txBody>
          <a:bodyPr lIns="93296" tIns="46648" rIns="93296" bIns="46648">
            <a:spAutoFit/>
          </a:bodyPr>
          <a:lstStyle/>
          <a:p>
            <a:pPr defTabSz="933450"/>
            <a:r>
              <a:rPr lang="en-US" sz="2400" dirty="0" smtClean="0">
                <a:solidFill>
                  <a:schemeClr val="bg1"/>
                </a:solidFill>
              </a:rPr>
              <a:t>Scan</a:t>
            </a:r>
            <a:br>
              <a:rPr lang="en-US" sz="2400" dirty="0" smtClean="0">
                <a:solidFill>
                  <a:schemeClr val="bg1"/>
                </a:solidFill>
              </a:rPr>
            </a:br>
            <a:r>
              <a:rPr lang="en-US" sz="2400" dirty="0" smtClean="0">
                <a:solidFill>
                  <a:schemeClr val="bg1"/>
                </a:solidFill>
              </a:rPr>
              <a:t>&amp;</a:t>
            </a:r>
            <a:r>
              <a:rPr lang="en-US" sz="2400" dirty="0">
                <a:solidFill>
                  <a:schemeClr val="bg1"/>
                </a:solidFill>
              </a:rPr>
              <a:t/>
            </a:r>
            <a:br>
              <a:rPr lang="en-US" sz="2400" dirty="0">
                <a:solidFill>
                  <a:schemeClr val="bg1"/>
                </a:solidFill>
              </a:rPr>
            </a:br>
            <a:r>
              <a:rPr lang="en-US" sz="2400" dirty="0" smtClean="0">
                <a:solidFill>
                  <a:schemeClr val="bg1"/>
                </a:solidFill>
              </a:rPr>
              <a:t>Refine</a:t>
            </a:r>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2225" name="Picture 1"/>
          <p:cNvPicPr>
            <a:picLocks noChangeAspect="1" noChangeArrowheads="1"/>
          </p:cNvPicPr>
          <p:nvPr/>
        </p:nvPicPr>
        <p:blipFill>
          <a:blip r:embed="rId3"/>
          <a:srcRect/>
          <a:stretch>
            <a:fillRect/>
          </a:stretch>
        </p:blipFill>
        <p:spPr bwMode="auto">
          <a:xfrm>
            <a:off x="1014667" y="2778887"/>
            <a:ext cx="6035675" cy="2178050"/>
          </a:xfrm>
          <a:prstGeom prst="rect">
            <a:avLst/>
          </a:prstGeom>
          <a:noFill/>
          <a:ln w="9525">
            <a:noFill/>
            <a:miter lim="800000"/>
            <a:headEnd/>
            <a:tailEnd/>
          </a:ln>
          <a:effectLst/>
        </p:spPr>
      </p:pic>
      <p:sp>
        <p:nvSpPr>
          <p:cNvPr id="18" name="TextBox 17"/>
          <p:cNvSpPr txBox="1"/>
          <p:nvPr/>
        </p:nvSpPr>
        <p:spPr>
          <a:xfrm>
            <a:off x="1045781" y="1229602"/>
            <a:ext cx="6004561" cy="746358"/>
          </a:xfrm>
          <a:prstGeom prst="rect">
            <a:avLst/>
          </a:prstGeom>
          <a:noFill/>
        </p:spPr>
        <p:txBody>
          <a:bodyPr wrap="square" rtlCol="0">
            <a:spAutoFit/>
          </a:bodyPr>
          <a:lstStyle/>
          <a:p>
            <a:pPr algn="l"/>
            <a:r>
              <a:rPr lang="en-US" sz="1700" b="0" dirty="0" smtClean="0">
                <a:solidFill>
                  <a:schemeClr val="tx2"/>
                </a:solidFill>
              </a:rPr>
              <a:t>Consider our </a:t>
            </a:r>
            <a:r>
              <a:rPr lang="en-US" sz="1700" dirty="0" smtClean="0">
                <a:solidFill>
                  <a:schemeClr val="tx2"/>
                </a:solidFill>
              </a:rPr>
              <a:t>300 holdout addresses</a:t>
            </a:r>
            <a:endParaRPr lang="en-US" sz="1700" b="0" dirty="0" smtClean="0">
              <a:solidFill>
                <a:schemeClr val="tx2"/>
              </a:solidFill>
            </a:endParaRPr>
          </a:p>
          <a:p>
            <a:pPr algn="l"/>
            <a:r>
              <a:rPr lang="en-US" sz="1700" b="0" dirty="0" smtClean="0">
                <a:solidFill>
                  <a:schemeClr val="tx2"/>
                </a:solidFill>
              </a:rPr>
              <a:t>→ Based on the model, </a:t>
            </a:r>
            <a:r>
              <a:rPr lang="en-US" sz="1700" dirty="0" smtClean="0">
                <a:solidFill>
                  <a:schemeClr val="tx2"/>
                </a:solidFill>
              </a:rPr>
              <a:t>who should the firm contact?</a:t>
            </a:r>
            <a:endParaRPr lang="en-US" sz="1700" dirty="0">
              <a:solidFill>
                <a:schemeClr val="tx2"/>
              </a:solidFill>
            </a:endParaRPr>
          </a:p>
        </p:txBody>
      </p:sp>
      <p:sp>
        <p:nvSpPr>
          <p:cNvPr id="23" name="TextBox 22"/>
          <p:cNvSpPr txBox="1"/>
          <p:nvPr/>
        </p:nvSpPr>
        <p:spPr>
          <a:xfrm>
            <a:off x="786384" y="5127209"/>
            <a:ext cx="1499616" cy="338554"/>
          </a:xfrm>
          <a:prstGeom prst="rect">
            <a:avLst/>
          </a:prstGeom>
          <a:noFill/>
        </p:spPr>
        <p:txBody>
          <a:bodyPr wrap="square" rtlCol="0">
            <a:spAutoFit/>
          </a:bodyPr>
          <a:lstStyle/>
          <a:p>
            <a:r>
              <a:rPr lang="en-US" dirty="0" smtClean="0"/>
              <a:t>…</a:t>
            </a:r>
            <a:endParaRPr lang="en-US" dirty="0"/>
          </a:p>
        </p:txBody>
      </p:sp>
      <p:sp>
        <p:nvSpPr>
          <p:cNvPr id="12" name="Rectangle 11"/>
          <p:cNvSpPr/>
          <p:nvPr/>
        </p:nvSpPr>
        <p:spPr bwMode="auto">
          <a:xfrm>
            <a:off x="519031" y="41555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Testing the Model:  How Well Did We Do?</a:t>
            </a:r>
            <a:endParaRPr lang="en-US" dirty="0">
              <a:solidFill>
                <a:schemeClr val="tx2"/>
              </a:solidFill>
            </a:endParaRPr>
          </a:p>
        </p:txBody>
      </p:sp>
      <p:sp>
        <p:nvSpPr>
          <p:cNvPr id="13"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Tree>
    <p:extLst>
      <p:ext uri="{BB962C8B-B14F-4D97-AF65-F5344CB8AC3E}">
        <p14:creationId xmlns:p14="http://schemas.microsoft.com/office/powerpoint/2010/main" val="3177967373"/>
      </p:ext>
    </p:extLst>
  </p:cSld>
  <p:clrMapOvr>
    <a:masterClrMapping/>
  </p:clrMapOvr>
  <p:transition>
    <p:zoom/>
    <p:sndAc>
      <p:end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740664"/>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Slide Number Placeholder 4"/>
          <p:cNvSpPr>
            <a:spLocks noGrp="1"/>
          </p:cNvSpPr>
          <p:nvPr>
            <p:ph type="sldNum" sz="quarter" idx="11"/>
          </p:nvPr>
        </p:nvSpPr>
        <p:spPr/>
        <p:txBody>
          <a:bodyPr/>
          <a:lstStyle/>
          <a:p>
            <a:fld id="{F86C5123-99EE-4C46-A721-EC5E711C68C7}" type="slidenum">
              <a:rPr lang="en-US"/>
              <a:pPr/>
              <a:t>52</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5"/>
          <p:cNvSpPr txBox="1">
            <a:spLocks noChangeArrowheads="1"/>
          </p:cNvSpPr>
          <p:nvPr/>
        </p:nvSpPr>
        <p:spPr bwMode="auto">
          <a:xfrm>
            <a:off x="715124" y="792005"/>
            <a:ext cx="6502400" cy="426270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r>
              <a:rPr kumimoji="0" lang="en-US" sz="1700" b="1" i="1" u="none" strike="noStrike" kern="0" cap="none" spc="0" normalizeH="0" baseline="0" noProof="0" dirty="0" smtClean="0">
                <a:ln>
                  <a:noFill/>
                </a:ln>
                <a:solidFill>
                  <a:schemeClr val="tx2"/>
                </a:solidFill>
                <a:effectLst/>
                <a:uLnTx/>
                <a:uFillTx/>
                <a:latin typeface="+mn-lt"/>
                <a:ea typeface="+mn-ea"/>
                <a:cs typeface="+mn-cs"/>
              </a:rPr>
              <a:t>Compute for each person on the holdout list</a:t>
            </a: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000" b="0" i="0"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r>
              <a:rPr kumimoji="0" lang="en-US" sz="1700" b="0" u="none" strike="noStrike" kern="0" cap="none" spc="0" normalizeH="0" noProof="0" dirty="0" smtClean="0">
                <a:ln>
                  <a:noFill/>
                </a:ln>
                <a:solidFill>
                  <a:schemeClr val="tx2"/>
                </a:solidFill>
                <a:effectLst/>
                <a:uLnTx/>
                <a:uFillTx/>
                <a:latin typeface="+mn-lt"/>
                <a:ea typeface="+mn-ea"/>
                <a:cs typeface="+mn-cs"/>
              </a:rPr>
              <a:t>The predicted </a:t>
            </a:r>
            <a:r>
              <a:rPr kumimoji="0" lang="en-US" sz="1700" u="none" strike="noStrike" kern="0" cap="none" spc="0" normalizeH="0" noProof="0" dirty="0" smtClean="0">
                <a:ln>
                  <a:noFill/>
                </a:ln>
                <a:solidFill>
                  <a:schemeClr val="tx2"/>
                </a:solidFill>
                <a:effectLst/>
                <a:uLnTx/>
                <a:uFillTx/>
                <a:latin typeface="+mn-lt"/>
                <a:ea typeface="+mn-ea"/>
                <a:cs typeface="+mn-cs"/>
              </a:rPr>
              <a:t>score</a:t>
            </a:r>
            <a:r>
              <a:rPr kumimoji="0" lang="en-US" sz="1700" b="0" u="none" strike="noStrike" kern="0" cap="none" spc="0" normalizeH="0" noProof="0" dirty="0" smtClean="0">
                <a:ln>
                  <a:noFill/>
                </a:ln>
                <a:solidFill>
                  <a:schemeClr val="tx2"/>
                </a:solidFill>
                <a:effectLst/>
                <a:uLnTx/>
                <a:uFillTx/>
                <a:latin typeface="+mn-lt"/>
                <a:ea typeface="+mn-ea"/>
                <a:cs typeface="+mn-cs"/>
              </a:rPr>
              <a:t> conditional on observed X’s and estimated model coefficients</a:t>
            </a:r>
            <a:endParaRPr kumimoji="0" lang="en-US" sz="1700" i="1" u="none" strike="noStrike" kern="0" cap="none" spc="0" normalizeH="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endParaRPr lang="en-US" sz="1700" i="1" kern="0" baseline="0" dirty="0" smtClean="0">
              <a:solidFill>
                <a:schemeClr val="tx2"/>
              </a:solidFill>
              <a:latin typeface="+mn-lt"/>
            </a:endParaRP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endParaRPr kumimoji="0" lang="en-US" sz="1700" i="1" u="none" strike="noStrike" kern="0" cap="none" spc="0" normalizeH="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r>
              <a:rPr lang="en-US" sz="1700" b="0" kern="0" baseline="0" dirty="0" smtClean="0">
                <a:solidFill>
                  <a:schemeClr val="tx2"/>
                </a:solidFill>
                <a:latin typeface="+mn-lt"/>
              </a:rPr>
              <a:t>The </a:t>
            </a:r>
            <a:r>
              <a:rPr lang="en-US" sz="1700" i="1" kern="0" baseline="0" dirty="0" smtClean="0">
                <a:solidFill>
                  <a:schemeClr val="tx2"/>
                </a:solidFill>
                <a:latin typeface="+mn-lt"/>
              </a:rPr>
              <a:t>predicted response probability</a:t>
            </a:r>
            <a:endParaRPr kumimoji="0" lang="en-US" sz="1700" i="1" u="none" strike="noStrike" kern="0" cap="none" spc="0" normalizeH="0" baseline="0" noProof="0" dirty="0" smtClean="0">
              <a:ln>
                <a:noFill/>
              </a:ln>
              <a:solidFill>
                <a:schemeClr val="tx2"/>
              </a:solidFill>
              <a:effectLst/>
              <a:uLnTx/>
              <a:uFillTx/>
              <a:latin typeface="+mn-lt"/>
              <a:ea typeface="+mn-ea"/>
              <a:cs typeface="+mn-cs"/>
            </a:endParaRPr>
          </a:p>
          <a:p>
            <a:pPr marL="228600" marR="0" lvl="0" indent="0" algn="l" defTabSz="912813" rtl="0" eaLnBrk="1" fontAlgn="base" latinLnBrk="0" hangingPunct="1">
              <a:lnSpc>
                <a:spcPts val="2500"/>
              </a:lnSpc>
              <a:spcBef>
                <a:spcPct val="0"/>
              </a:spcBef>
              <a:spcAft>
                <a:spcPct val="0"/>
              </a:spcAft>
              <a:buClrTx/>
              <a:buSzPct val="120000"/>
              <a:buFontTx/>
              <a:buNone/>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a:p>
            <a:pPr marL="228600" marR="0" lvl="0" indent="0" algn="l" defTabSz="912813" rtl="0" eaLnBrk="1" fontAlgn="base" latinLnBrk="0" hangingPunct="1">
              <a:lnSpc>
                <a:spcPts val="2500"/>
              </a:lnSpc>
              <a:spcBef>
                <a:spcPct val="0"/>
              </a:spcBef>
              <a:spcAft>
                <a:spcPct val="0"/>
              </a:spcAft>
              <a:buClrTx/>
              <a:buSzPct val="120000"/>
              <a:buFontTx/>
              <a:buNone/>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a:p>
            <a:pPr marL="228600" marR="0" lvl="0" indent="0" algn="l" defTabSz="912813" rtl="0" eaLnBrk="1" fontAlgn="base" latinLnBrk="0" hangingPunct="1">
              <a:lnSpc>
                <a:spcPts val="2500"/>
              </a:lnSpc>
              <a:spcBef>
                <a:spcPct val="0"/>
              </a:spcBef>
              <a:spcAft>
                <a:spcPct val="0"/>
              </a:spcAft>
              <a:buClrTx/>
              <a:buSzPct val="120000"/>
              <a:buFontTx/>
              <a:buNone/>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r>
              <a:rPr kumimoji="0" lang="en-US" sz="1700" b="0" i="0" u="none" strike="noStrike" kern="0" cap="none" spc="0" normalizeH="0" baseline="0" noProof="0" dirty="0" smtClean="0">
                <a:ln>
                  <a:noFill/>
                </a:ln>
                <a:solidFill>
                  <a:schemeClr val="tx2"/>
                </a:solidFill>
                <a:effectLst/>
                <a:uLnTx/>
                <a:uFillTx/>
                <a:latin typeface="+mn-lt"/>
                <a:ea typeface="+mn-ea"/>
                <a:cs typeface="+mn-cs"/>
              </a:rPr>
              <a:t>The </a:t>
            </a:r>
            <a:r>
              <a:rPr kumimoji="0" lang="en-US" sz="1700" i="1" u="none" strike="noStrike" kern="0" cap="none" spc="0" normalizeH="0" baseline="0" noProof="0" dirty="0" smtClean="0">
                <a:ln>
                  <a:noFill/>
                </a:ln>
                <a:solidFill>
                  <a:schemeClr val="tx2"/>
                </a:solidFill>
                <a:effectLst/>
                <a:uLnTx/>
                <a:uFillTx/>
                <a:latin typeface="+mn-lt"/>
                <a:ea typeface="+mn-ea"/>
                <a:cs typeface="+mn-cs"/>
              </a:rPr>
              <a:t>predicted lift</a:t>
            </a: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endParaRPr lang="en-US" sz="1700" b="0" kern="0" dirty="0" smtClean="0">
              <a:solidFill>
                <a:schemeClr val="tx2"/>
              </a:solidFill>
              <a:latin typeface="+mn-lt"/>
            </a:endParaRPr>
          </a:p>
          <a:p>
            <a:pPr marL="347663" marR="0" lvl="0" indent="-119063" algn="l" defTabSz="912813" rtl="0" eaLnBrk="1" fontAlgn="base" latinLnBrk="0" hangingPunct="1">
              <a:lnSpc>
                <a:spcPts val="2500"/>
              </a:lnSpc>
              <a:spcBef>
                <a:spcPct val="0"/>
              </a:spcBef>
              <a:spcAft>
                <a:spcPct val="0"/>
              </a:spcAft>
              <a:buClrTx/>
              <a:buSzPct val="120000"/>
              <a:tabLst/>
              <a:defRPr/>
            </a:pPr>
            <a:endParaRPr lang="en-US" sz="1700" b="0" kern="0" dirty="0">
              <a:solidFill>
                <a:schemeClr val="tx2"/>
              </a:solidFill>
              <a:latin typeface="+mn-lt"/>
            </a:endParaRPr>
          </a:p>
          <a:p>
            <a:pPr marL="347663" marR="0" lvl="0" indent="-119063" algn="l" defTabSz="912813" rtl="0" eaLnBrk="1" fontAlgn="base" latinLnBrk="0" hangingPunct="1">
              <a:lnSpc>
                <a:spcPts val="2500"/>
              </a:lnSpc>
              <a:spcBef>
                <a:spcPct val="0"/>
              </a:spcBef>
              <a:spcAft>
                <a:spcPct val="0"/>
              </a:spcAft>
              <a:buClrTx/>
              <a:buSzPct val="120000"/>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p:txBody>
      </p:sp>
      <p:sp>
        <p:nvSpPr>
          <p:cNvPr id="17"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graphicFrame>
        <p:nvGraphicFramePr>
          <p:cNvPr id="15" name="Object 14"/>
          <p:cNvGraphicFramePr>
            <a:graphicFrameLocks noChangeAspect="1"/>
          </p:cNvGraphicFramePr>
          <p:nvPr>
            <p:extLst/>
          </p:nvPr>
        </p:nvGraphicFramePr>
        <p:xfrm>
          <a:off x="1208088" y="1949450"/>
          <a:ext cx="3765550" cy="455613"/>
        </p:xfrm>
        <a:graphic>
          <a:graphicData uri="http://schemas.openxmlformats.org/presentationml/2006/ole">
            <mc:AlternateContent xmlns:mc="http://schemas.openxmlformats.org/markup-compatibility/2006">
              <mc:Choice xmlns:v="urn:schemas-microsoft-com:vml" Requires="v">
                <p:oleObj spid="_x0000_s71688" name="Equation" r:id="rId4" imgW="1993680" imgH="241200" progId="Equation.DSMT4">
                  <p:embed/>
                </p:oleObj>
              </mc:Choice>
              <mc:Fallback>
                <p:oleObj name="Equation" r:id="rId4" imgW="1993680" imgH="241200" progId="Equation.DSMT4">
                  <p:embed/>
                  <p:pic>
                    <p:nvPicPr>
                      <p:cNvPr id="15" name="Object 14"/>
                      <p:cNvPicPr>
                        <a:picLocks noChangeAspect="1" noChangeArrowheads="1"/>
                      </p:cNvPicPr>
                      <p:nvPr/>
                    </p:nvPicPr>
                    <p:blipFill>
                      <a:blip r:embed="rId5"/>
                      <a:srcRect/>
                      <a:stretch>
                        <a:fillRect/>
                      </a:stretch>
                    </p:blipFill>
                    <p:spPr bwMode="auto">
                      <a:xfrm>
                        <a:off x="1208088" y="1949450"/>
                        <a:ext cx="3765550" cy="455613"/>
                      </a:xfrm>
                      <a:prstGeom prst="rect">
                        <a:avLst/>
                      </a:prstGeom>
                      <a:noFill/>
                      <a:ln>
                        <a:noFill/>
                      </a:ln>
                      <a:extLst/>
                    </p:spPr>
                  </p:pic>
                </p:oleObj>
              </mc:Fallback>
            </mc:AlternateContent>
          </a:graphicData>
        </a:graphic>
      </p:graphicFrame>
      <p:graphicFrame>
        <p:nvGraphicFramePr>
          <p:cNvPr id="16" name="Object 15"/>
          <p:cNvGraphicFramePr>
            <a:graphicFrameLocks noChangeAspect="1"/>
          </p:cNvGraphicFramePr>
          <p:nvPr>
            <p:extLst/>
          </p:nvPr>
        </p:nvGraphicFramePr>
        <p:xfrm>
          <a:off x="1254934" y="2923357"/>
          <a:ext cx="2923424" cy="758830"/>
        </p:xfrm>
        <a:graphic>
          <a:graphicData uri="http://schemas.openxmlformats.org/presentationml/2006/ole">
            <mc:AlternateContent xmlns:mc="http://schemas.openxmlformats.org/markup-compatibility/2006">
              <mc:Choice xmlns:v="urn:schemas-microsoft-com:vml" Requires="v">
                <p:oleObj spid="_x0000_s71689" name="Equation" r:id="rId6" imgW="1663560" imgH="431640" progId="Equation.DSMT4">
                  <p:embed/>
                </p:oleObj>
              </mc:Choice>
              <mc:Fallback>
                <p:oleObj name="Equation" r:id="rId6" imgW="1663560" imgH="431640" progId="Equation.DSMT4">
                  <p:embed/>
                  <p:pic>
                    <p:nvPicPr>
                      <p:cNvPr id="16" name="Object 15"/>
                      <p:cNvPicPr>
                        <a:picLocks noChangeAspect="1" noChangeArrowheads="1"/>
                      </p:cNvPicPr>
                      <p:nvPr/>
                    </p:nvPicPr>
                    <p:blipFill>
                      <a:blip r:embed="rId7"/>
                      <a:srcRect/>
                      <a:stretch>
                        <a:fillRect/>
                      </a:stretch>
                    </p:blipFill>
                    <p:spPr bwMode="auto">
                      <a:xfrm>
                        <a:off x="1254934" y="2923357"/>
                        <a:ext cx="2923424" cy="758830"/>
                      </a:xfrm>
                      <a:prstGeom prst="rect">
                        <a:avLst/>
                      </a:prstGeom>
                      <a:noFill/>
                      <a:ln>
                        <a:noFill/>
                      </a:ln>
                      <a:extLst/>
                    </p:spPr>
                  </p:pic>
                </p:oleObj>
              </mc:Fallback>
            </mc:AlternateContent>
          </a:graphicData>
        </a:graphic>
      </p:graphicFrame>
      <p:graphicFrame>
        <p:nvGraphicFramePr>
          <p:cNvPr id="18" name="Object 17"/>
          <p:cNvGraphicFramePr>
            <a:graphicFrameLocks noChangeAspect="1"/>
          </p:cNvGraphicFramePr>
          <p:nvPr>
            <p:extLst/>
          </p:nvPr>
        </p:nvGraphicFramePr>
        <p:xfrm>
          <a:off x="1207650" y="4201110"/>
          <a:ext cx="4973637" cy="758825"/>
        </p:xfrm>
        <a:graphic>
          <a:graphicData uri="http://schemas.openxmlformats.org/presentationml/2006/ole">
            <mc:AlternateContent xmlns:mc="http://schemas.openxmlformats.org/markup-compatibility/2006">
              <mc:Choice xmlns:v="urn:schemas-microsoft-com:vml" Requires="v">
                <p:oleObj spid="_x0000_s71690" name="Equation" r:id="rId8" imgW="2831760" imgH="431640" progId="Equation.DSMT4">
                  <p:embed/>
                </p:oleObj>
              </mc:Choice>
              <mc:Fallback>
                <p:oleObj name="Equation" r:id="rId8" imgW="2831760" imgH="431640" progId="Equation.DSMT4">
                  <p:embed/>
                  <p:pic>
                    <p:nvPicPr>
                      <p:cNvPr id="18" name="Object 17"/>
                      <p:cNvPicPr>
                        <a:picLocks noChangeAspect="1" noChangeArrowheads="1"/>
                      </p:cNvPicPr>
                      <p:nvPr/>
                    </p:nvPicPr>
                    <p:blipFill>
                      <a:blip r:embed="rId9"/>
                      <a:srcRect/>
                      <a:stretch>
                        <a:fillRect/>
                      </a:stretch>
                    </p:blipFill>
                    <p:spPr bwMode="auto">
                      <a:xfrm>
                        <a:off x="1207650" y="4201110"/>
                        <a:ext cx="4973637" cy="75882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807493174"/>
      </p:ext>
    </p:extLst>
  </p:cSld>
  <p:clrMapOvr>
    <a:masterClrMapping/>
  </p:clrMapOvr>
  <p:transition>
    <p:zoom/>
    <p:sndAc>
      <p:end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740664"/>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Slide Number Placeholder 4"/>
          <p:cNvSpPr>
            <a:spLocks noGrp="1"/>
          </p:cNvSpPr>
          <p:nvPr>
            <p:ph type="sldNum" sz="quarter" idx="11"/>
          </p:nvPr>
        </p:nvSpPr>
        <p:spPr/>
        <p:txBody>
          <a:bodyPr/>
          <a:lstStyle/>
          <a:p>
            <a:fld id="{F86C5123-99EE-4C46-A721-EC5E711C68C7}" type="slidenum">
              <a:rPr lang="en-US"/>
              <a:pPr/>
              <a:t>53</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5"/>
          <p:cNvSpPr txBox="1">
            <a:spLocks noChangeArrowheads="1"/>
          </p:cNvSpPr>
          <p:nvPr/>
        </p:nvSpPr>
        <p:spPr bwMode="auto">
          <a:xfrm>
            <a:off x="636588" y="793750"/>
            <a:ext cx="6502400" cy="524246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r>
              <a:rPr kumimoji="0" lang="en-US" sz="1700" b="1" i="1" u="none" strike="noStrike" kern="0" cap="none" spc="0" normalizeH="0" baseline="0" noProof="0" dirty="0" smtClean="0">
                <a:ln>
                  <a:noFill/>
                </a:ln>
                <a:solidFill>
                  <a:schemeClr val="tx2"/>
                </a:solidFill>
                <a:effectLst/>
                <a:uLnTx/>
                <a:uFillTx/>
                <a:latin typeface="+mn-lt"/>
                <a:ea typeface="+mn-ea"/>
                <a:cs typeface="+mn-cs"/>
              </a:rPr>
              <a:t>Results for the first 12 prospects</a:t>
            </a: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r>
              <a:rPr lang="en-US" sz="1700" b="0" kern="0" dirty="0" smtClean="0">
                <a:solidFill>
                  <a:schemeClr val="tx2"/>
                </a:solidFill>
                <a:latin typeface="+mn-lt"/>
              </a:rPr>
              <a:t>Over all 200 estimation </a:t>
            </a:r>
            <a:r>
              <a:rPr lang="en-US" sz="1700" b="0" kern="0" dirty="0" smtClean="0">
                <a:solidFill>
                  <a:schemeClr val="tx2"/>
                </a:solidFill>
                <a:latin typeface="+mn-lt"/>
              </a:rPr>
              <a:t>households </a:t>
            </a:r>
            <a:r>
              <a:rPr lang="en-US" sz="1700" b="0" kern="0" dirty="0" smtClean="0">
                <a:solidFill>
                  <a:schemeClr val="tx2"/>
                </a:solidFill>
                <a:latin typeface="+mn-lt"/>
              </a:rPr>
              <a:t>the average </a:t>
            </a:r>
            <a:r>
              <a:rPr lang="en-US" sz="1700" i="1" kern="0" dirty="0" smtClean="0">
                <a:solidFill>
                  <a:schemeClr val="tx2"/>
                </a:solidFill>
                <a:latin typeface="+mn-lt"/>
              </a:rPr>
              <a:t>p(y=1)</a:t>
            </a:r>
            <a:r>
              <a:rPr lang="en-US" sz="1700" b="0" kern="0" dirty="0" smtClean="0">
                <a:solidFill>
                  <a:schemeClr val="tx2"/>
                </a:solidFill>
                <a:latin typeface="+mn-lt"/>
              </a:rPr>
              <a:t> is </a:t>
            </a:r>
            <a:r>
              <a:rPr lang="en-US" sz="1700" i="1" kern="0" dirty="0" smtClean="0">
                <a:solidFill>
                  <a:schemeClr val="tx2"/>
                </a:solidFill>
                <a:latin typeface="+mn-lt"/>
              </a:rPr>
              <a:t>0.15</a:t>
            </a: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endParaRPr lang="en-US" sz="1700" b="0"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000" b="0" i="0" u="none" strike="noStrike" kern="0" cap="none" spc="0" normalizeH="0" baseline="0" noProof="0" dirty="0" smtClean="0">
              <a:ln>
                <a:noFill/>
              </a:ln>
              <a:solidFill>
                <a:schemeClr val="tx2"/>
              </a:solidFill>
              <a:effectLst/>
              <a:uLnTx/>
              <a:uFillTx/>
              <a:latin typeface="+mn-lt"/>
              <a:ea typeface="+mn-ea"/>
              <a:cs typeface="+mn-cs"/>
            </a:endParaRPr>
          </a:p>
        </p:txBody>
      </p:sp>
      <p:pic>
        <p:nvPicPr>
          <p:cNvPr id="67585" name="Picture 1"/>
          <p:cNvPicPr>
            <a:picLocks noChangeAspect="1" noChangeArrowheads="1"/>
          </p:cNvPicPr>
          <p:nvPr/>
        </p:nvPicPr>
        <p:blipFill>
          <a:blip r:embed="rId3"/>
          <a:srcRect/>
          <a:stretch>
            <a:fillRect/>
          </a:stretch>
        </p:blipFill>
        <p:spPr bwMode="auto">
          <a:xfrm>
            <a:off x="795782" y="1304417"/>
            <a:ext cx="4580890" cy="3604328"/>
          </a:xfrm>
          <a:prstGeom prst="rect">
            <a:avLst/>
          </a:prstGeom>
          <a:noFill/>
          <a:ln w="9525">
            <a:noFill/>
            <a:miter lim="800000"/>
            <a:headEnd/>
            <a:tailEnd/>
          </a:ln>
          <a:effectLst/>
        </p:spPr>
      </p:pic>
      <p:sp>
        <p:nvSpPr>
          <p:cNvPr id="14"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Tree>
    <p:extLst>
      <p:ext uri="{BB962C8B-B14F-4D97-AF65-F5344CB8AC3E}">
        <p14:creationId xmlns:p14="http://schemas.microsoft.com/office/powerpoint/2010/main" val="2753365084"/>
      </p:ext>
    </p:extLst>
  </p:cSld>
  <p:clrMapOvr>
    <a:masterClrMapping/>
  </p:clrMapOvr>
  <p:transition>
    <p:zoom/>
    <p:sndAc>
      <p:end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752102"/>
            <a:ext cx="6663500" cy="390898"/>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Slide Number Placeholder 4"/>
          <p:cNvSpPr>
            <a:spLocks noGrp="1"/>
          </p:cNvSpPr>
          <p:nvPr>
            <p:ph type="sldNum" sz="quarter" idx="11"/>
          </p:nvPr>
        </p:nvSpPr>
        <p:spPr/>
        <p:txBody>
          <a:bodyPr/>
          <a:lstStyle/>
          <a:p>
            <a:fld id="{F86C5123-99EE-4C46-A721-EC5E711C68C7}" type="slidenum">
              <a:rPr lang="en-US"/>
              <a:pPr/>
              <a:t>54</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5"/>
          <p:cNvSpPr txBox="1">
            <a:spLocks noChangeArrowheads="1"/>
          </p:cNvSpPr>
          <p:nvPr/>
        </p:nvSpPr>
        <p:spPr bwMode="auto">
          <a:xfrm>
            <a:off x="636588" y="793750"/>
            <a:ext cx="6502400" cy="392415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r>
              <a:rPr kumimoji="0" lang="en-US" sz="1700" b="1" i="1" u="none" strike="noStrike" kern="0" cap="none" spc="0" normalizeH="0" baseline="0" noProof="0" dirty="0" smtClean="0">
                <a:ln>
                  <a:noFill/>
                </a:ln>
                <a:solidFill>
                  <a:schemeClr val="tx2"/>
                </a:solidFill>
                <a:effectLst/>
                <a:uLnTx/>
                <a:uFillTx/>
                <a:latin typeface="+mn-lt"/>
                <a:ea typeface="+mn-ea"/>
                <a:cs typeface="+mn-cs"/>
              </a:rPr>
              <a:t>Sort the prospects in decreasing order of </a:t>
            </a:r>
            <a:r>
              <a:rPr lang="en-US" sz="1700" i="1" kern="0" dirty="0" smtClean="0">
                <a:solidFill>
                  <a:schemeClr val="tx2"/>
                </a:solidFill>
                <a:latin typeface="+mn-lt"/>
              </a:rPr>
              <a:t>response probability</a:t>
            </a:r>
            <a:endParaRPr kumimoji="0" lang="en-US" sz="1700" b="1"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p:txBody>
      </p:sp>
      <p:pic>
        <p:nvPicPr>
          <p:cNvPr id="70658" name="Picture 2"/>
          <p:cNvPicPr>
            <a:picLocks noChangeAspect="1" noChangeArrowheads="1"/>
          </p:cNvPicPr>
          <p:nvPr/>
        </p:nvPicPr>
        <p:blipFill>
          <a:blip r:embed="rId3"/>
          <a:srcRect/>
          <a:stretch>
            <a:fillRect/>
          </a:stretch>
        </p:blipFill>
        <p:spPr bwMode="auto">
          <a:xfrm>
            <a:off x="361442" y="1487932"/>
            <a:ext cx="7702342" cy="2855468"/>
          </a:xfrm>
          <a:prstGeom prst="rect">
            <a:avLst/>
          </a:prstGeom>
          <a:noFill/>
          <a:ln w="9525">
            <a:noFill/>
            <a:miter lim="800000"/>
            <a:headEnd/>
            <a:tailEnd/>
          </a:ln>
          <a:effectLst/>
        </p:spPr>
      </p:pic>
      <p:sp>
        <p:nvSpPr>
          <p:cNvPr id="14"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Tree>
    <p:extLst>
      <p:ext uri="{BB962C8B-B14F-4D97-AF65-F5344CB8AC3E}">
        <p14:creationId xmlns:p14="http://schemas.microsoft.com/office/powerpoint/2010/main" val="2172711572"/>
      </p:ext>
    </p:extLst>
  </p:cSld>
  <p:clrMapOvr>
    <a:masterClrMapping/>
  </p:clrMapOvr>
  <p:transition>
    <p:zoom/>
    <p:sndAc>
      <p:end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740664"/>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Slide Number Placeholder 4"/>
          <p:cNvSpPr>
            <a:spLocks noGrp="1"/>
          </p:cNvSpPr>
          <p:nvPr>
            <p:ph type="sldNum" sz="quarter" idx="11"/>
          </p:nvPr>
        </p:nvSpPr>
        <p:spPr/>
        <p:txBody>
          <a:bodyPr/>
          <a:lstStyle/>
          <a:p>
            <a:fld id="{F86C5123-99EE-4C46-A721-EC5E711C68C7}" type="slidenum">
              <a:rPr lang="en-US"/>
              <a:pPr/>
              <a:t>55</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5"/>
          <p:cNvSpPr txBox="1">
            <a:spLocks noChangeArrowheads="1"/>
          </p:cNvSpPr>
          <p:nvPr/>
        </p:nvSpPr>
        <p:spPr bwMode="auto">
          <a:xfrm>
            <a:off x="636588" y="793750"/>
            <a:ext cx="6502400" cy="470898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r>
              <a:rPr kumimoji="0" lang="en-US" sz="1700" b="1" i="1" u="none" strike="noStrike" kern="0" cap="none" spc="0" normalizeH="0" baseline="0" noProof="0" dirty="0" smtClean="0">
                <a:ln>
                  <a:noFill/>
                </a:ln>
                <a:solidFill>
                  <a:schemeClr val="tx2"/>
                </a:solidFill>
                <a:effectLst/>
                <a:uLnTx/>
                <a:uFillTx/>
                <a:latin typeface="+mn-lt"/>
                <a:ea typeface="+mn-ea"/>
                <a:cs typeface="+mn-cs"/>
              </a:rPr>
              <a:t>Consider n offers</a:t>
            </a:r>
            <a:r>
              <a:rPr kumimoji="0" lang="en-US" sz="1700" b="1" i="1" u="none" strike="noStrike" kern="0" cap="none" spc="0" normalizeH="0" noProof="0" dirty="0" smtClean="0">
                <a:ln>
                  <a:noFill/>
                </a:ln>
                <a:solidFill>
                  <a:schemeClr val="tx2"/>
                </a:solidFill>
                <a:effectLst/>
                <a:uLnTx/>
                <a:uFillTx/>
                <a:latin typeface="+mn-lt"/>
                <a:ea typeface="+mn-ea"/>
                <a:cs typeface="+mn-cs"/>
              </a:rPr>
              <a:t> made to the n ”best” prospects</a:t>
            </a: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i="1" kern="0" baseline="0" dirty="0" smtClean="0">
              <a:solidFill>
                <a:schemeClr val="tx2"/>
              </a:solidFill>
              <a:latin typeface="+mn-lt"/>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r>
              <a:rPr kumimoji="0" lang="en-US" sz="1700" b="0" u="none" strike="noStrike" kern="0" cap="none" spc="0" normalizeH="0" noProof="0" dirty="0" smtClean="0">
                <a:ln>
                  <a:noFill/>
                </a:ln>
                <a:solidFill>
                  <a:schemeClr val="tx2"/>
                </a:solidFill>
                <a:effectLst/>
                <a:uLnTx/>
                <a:uFillTx/>
                <a:latin typeface="+mn-lt"/>
                <a:ea typeface="+mn-ea"/>
                <a:cs typeface="+mn-cs"/>
              </a:rPr>
              <a:t>Plot each value of </a:t>
            </a:r>
            <a:r>
              <a:rPr kumimoji="0" lang="en-US" sz="1700" b="0" i="1" u="none" strike="noStrike" kern="0" cap="none" spc="0" normalizeH="0" noProof="0" dirty="0" smtClean="0">
                <a:ln>
                  <a:noFill/>
                </a:ln>
                <a:solidFill>
                  <a:schemeClr val="tx2"/>
                </a:solidFill>
                <a:effectLst/>
                <a:uLnTx/>
                <a:uFillTx/>
                <a:latin typeface="+mn-lt"/>
                <a:ea typeface="+mn-ea"/>
                <a:cs typeface="+mn-cs"/>
              </a:rPr>
              <a:t>n</a:t>
            </a:r>
            <a:r>
              <a:rPr kumimoji="0" lang="en-US" sz="1700" b="0" u="none" strike="noStrike" kern="0" cap="none" spc="0" normalizeH="0" noProof="0" dirty="0" smtClean="0">
                <a:ln>
                  <a:noFill/>
                </a:ln>
                <a:solidFill>
                  <a:schemeClr val="tx2"/>
                </a:solidFill>
                <a:effectLst/>
                <a:uLnTx/>
                <a:uFillTx/>
                <a:latin typeface="+mn-lt"/>
                <a:ea typeface="+mn-ea"/>
                <a:cs typeface="+mn-cs"/>
              </a:rPr>
              <a:t> against the </a:t>
            </a:r>
            <a:r>
              <a:rPr kumimoji="0" lang="en-US" sz="1700" b="0" i="1" u="none" strike="noStrike" kern="0" cap="none" spc="0" normalizeH="0" noProof="0" dirty="0" smtClean="0">
                <a:ln>
                  <a:noFill/>
                </a:ln>
                <a:solidFill>
                  <a:schemeClr val="tx2"/>
                </a:solidFill>
                <a:effectLst/>
                <a:uLnTx/>
                <a:uFillTx/>
                <a:latin typeface="+mn-lt"/>
                <a:ea typeface="+mn-ea"/>
                <a:cs typeface="+mn-cs"/>
              </a:rPr>
              <a:t>n</a:t>
            </a:r>
            <a:r>
              <a:rPr kumimoji="0" lang="en-US" sz="1700" b="0" u="none" strike="noStrike" kern="0" cap="none" spc="0" normalizeH="0" noProof="0" dirty="0" smtClean="0">
                <a:ln>
                  <a:noFill/>
                </a:ln>
                <a:solidFill>
                  <a:schemeClr val="tx2"/>
                </a:solidFill>
                <a:effectLst/>
                <a:uLnTx/>
                <a:uFillTx/>
                <a:latin typeface="+mn-lt"/>
                <a:ea typeface="+mn-ea"/>
                <a:cs typeface="+mn-cs"/>
              </a:rPr>
              <a:t>th highest predicted response rate</a:t>
            </a:r>
            <a:endParaRPr kumimoji="0" lang="en-US" sz="1700" b="0"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p:txBody>
      </p:sp>
      <p:sp>
        <p:nvSpPr>
          <p:cNvPr id="14" name="TextBox 13"/>
          <p:cNvSpPr txBox="1"/>
          <p:nvPr/>
        </p:nvSpPr>
        <p:spPr>
          <a:xfrm>
            <a:off x="1078992" y="2011680"/>
            <a:ext cx="5650992" cy="338554"/>
          </a:xfrm>
          <a:prstGeom prst="rect">
            <a:avLst/>
          </a:prstGeom>
          <a:noFill/>
        </p:spPr>
        <p:txBody>
          <a:bodyPr wrap="square" rtlCol="0">
            <a:spAutoFit/>
          </a:bodyPr>
          <a:lstStyle/>
          <a:p>
            <a:r>
              <a:rPr lang="en-US" b="0" i="1" dirty="0" smtClean="0"/>
              <a:t>Marginal Response Rate vs. Number of Solicitation made</a:t>
            </a:r>
            <a:endParaRPr lang="en-US" b="0" i="1" dirty="0"/>
          </a:p>
        </p:txBody>
      </p:sp>
      <p:sp>
        <p:nvSpPr>
          <p:cNvPr id="15"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pic>
        <p:nvPicPr>
          <p:cNvPr id="2" name="Picture 1"/>
          <p:cNvPicPr>
            <a:picLocks noChangeAspect="1"/>
          </p:cNvPicPr>
          <p:nvPr/>
        </p:nvPicPr>
        <p:blipFill>
          <a:blip r:embed="rId3"/>
          <a:stretch>
            <a:fillRect/>
          </a:stretch>
        </p:blipFill>
        <p:spPr>
          <a:xfrm>
            <a:off x="1078992" y="2350234"/>
            <a:ext cx="6406848" cy="4067430"/>
          </a:xfrm>
          <a:prstGeom prst="rect">
            <a:avLst/>
          </a:prstGeom>
        </p:spPr>
      </p:pic>
    </p:spTree>
    <p:extLst>
      <p:ext uri="{BB962C8B-B14F-4D97-AF65-F5344CB8AC3E}">
        <p14:creationId xmlns:p14="http://schemas.microsoft.com/office/powerpoint/2010/main" val="1652611700"/>
      </p:ext>
    </p:extLst>
  </p:cSld>
  <p:clrMapOvr>
    <a:masterClrMapping/>
  </p:clrMapOvr>
  <p:transition>
    <p:zoom/>
    <p:sndAc>
      <p:end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740664"/>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Slide Number Placeholder 4"/>
          <p:cNvSpPr>
            <a:spLocks noGrp="1"/>
          </p:cNvSpPr>
          <p:nvPr>
            <p:ph type="sldNum" sz="quarter" idx="11"/>
          </p:nvPr>
        </p:nvSpPr>
        <p:spPr/>
        <p:txBody>
          <a:bodyPr/>
          <a:lstStyle/>
          <a:p>
            <a:fld id="{F86C5123-99EE-4C46-A721-EC5E711C68C7}" type="slidenum">
              <a:rPr lang="en-US"/>
              <a:pPr/>
              <a:t>56</a:t>
            </a:fld>
            <a:endParaRPr lang="en-US" dirty="0"/>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5"/>
          <p:cNvSpPr txBox="1">
            <a:spLocks noChangeArrowheads="1"/>
          </p:cNvSpPr>
          <p:nvPr/>
        </p:nvSpPr>
        <p:spPr bwMode="auto">
          <a:xfrm>
            <a:off x="636588" y="793750"/>
            <a:ext cx="6502400" cy="575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r>
              <a:rPr kumimoji="0" lang="en-US" sz="1700" b="1" i="1" u="none" strike="noStrike" kern="0" cap="none" spc="0" normalizeH="0" baseline="0" noProof="0" dirty="0" smtClean="0">
                <a:ln>
                  <a:noFill/>
                </a:ln>
                <a:solidFill>
                  <a:schemeClr val="tx2"/>
                </a:solidFill>
                <a:effectLst/>
                <a:uLnTx/>
                <a:uFillTx/>
                <a:latin typeface="+mn-lt"/>
                <a:ea typeface="+mn-ea"/>
                <a:cs typeface="+mn-cs"/>
              </a:rPr>
              <a:t>Consider n solicitations</a:t>
            </a:r>
            <a:r>
              <a:rPr kumimoji="0" lang="en-US" sz="1700" b="1" i="1" u="none" strike="noStrike" kern="0" cap="none" spc="0" normalizeH="0" noProof="0" dirty="0" smtClean="0">
                <a:ln>
                  <a:noFill/>
                </a:ln>
                <a:solidFill>
                  <a:schemeClr val="tx2"/>
                </a:solidFill>
                <a:effectLst/>
                <a:uLnTx/>
                <a:uFillTx/>
                <a:latin typeface="+mn-lt"/>
                <a:ea typeface="+mn-ea"/>
                <a:cs typeface="+mn-cs"/>
              </a:rPr>
              <a:t> made to the “n” best prospects</a:t>
            </a: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i="1" kern="0" baseline="0" dirty="0" smtClean="0">
              <a:solidFill>
                <a:schemeClr val="tx2"/>
              </a:solidFill>
              <a:latin typeface="+mn-lt"/>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r>
              <a:rPr lang="en-US" sz="1700" b="0" kern="0" baseline="0" dirty="0" smtClean="0">
                <a:solidFill>
                  <a:schemeClr val="tx2"/>
                </a:solidFill>
                <a:latin typeface="+mn-lt"/>
              </a:rPr>
              <a:t>If</a:t>
            </a:r>
            <a:r>
              <a:rPr lang="en-US" sz="1700" b="0" kern="0" dirty="0" smtClean="0">
                <a:solidFill>
                  <a:schemeClr val="tx2"/>
                </a:solidFill>
                <a:latin typeface="+mn-lt"/>
              </a:rPr>
              <a:t> </a:t>
            </a:r>
            <a:r>
              <a:rPr lang="en-US" sz="1700" b="0" i="1" kern="0" dirty="0" smtClean="0">
                <a:solidFill>
                  <a:schemeClr val="tx2"/>
                </a:solidFill>
                <a:latin typeface="+mn-lt"/>
              </a:rPr>
              <a:t>n</a:t>
            </a:r>
            <a:r>
              <a:rPr lang="en-US" sz="1700" b="0" kern="0" dirty="0" smtClean="0">
                <a:solidFill>
                  <a:schemeClr val="tx2"/>
                </a:solidFill>
                <a:latin typeface="+mn-lt"/>
              </a:rPr>
              <a:t> solicitations are made to the </a:t>
            </a:r>
            <a:r>
              <a:rPr lang="en-US" sz="1700" b="0" i="1" kern="0" dirty="0" smtClean="0">
                <a:solidFill>
                  <a:schemeClr val="tx2"/>
                </a:solidFill>
                <a:latin typeface="+mn-lt"/>
              </a:rPr>
              <a:t>n</a:t>
            </a:r>
            <a:r>
              <a:rPr lang="en-US" sz="1700" b="0" kern="0" dirty="0" smtClean="0">
                <a:solidFill>
                  <a:schemeClr val="tx2"/>
                </a:solidFill>
                <a:latin typeface="+mn-lt"/>
              </a:rPr>
              <a:t> “best” prospects, the </a:t>
            </a:r>
            <a:r>
              <a:rPr lang="en-US" sz="1700" kern="0" dirty="0" smtClean="0">
                <a:solidFill>
                  <a:schemeClr val="tx2"/>
                </a:solidFill>
                <a:latin typeface="+mn-lt"/>
              </a:rPr>
              <a:t>expected number of responses </a:t>
            </a:r>
            <a:r>
              <a:rPr lang="en-US" sz="1700" b="0" kern="0" dirty="0" smtClean="0">
                <a:solidFill>
                  <a:schemeClr val="tx2"/>
                </a:solidFill>
                <a:latin typeface="+mn-lt"/>
              </a:rPr>
              <a:t>( = sales) is the </a:t>
            </a:r>
            <a:r>
              <a:rPr lang="en-US" sz="1700" kern="0" dirty="0" smtClean="0">
                <a:solidFill>
                  <a:schemeClr val="tx2"/>
                </a:solidFill>
                <a:latin typeface="+mn-lt"/>
              </a:rPr>
              <a:t>cumulative sum</a:t>
            </a:r>
            <a:r>
              <a:rPr lang="en-US" sz="1700" b="0" kern="0" dirty="0" smtClean="0">
                <a:solidFill>
                  <a:schemeClr val="tx2"/>
                </a:solidFill>
                <a:latin typeface="+mn-lt"/>
              </a:rPr>
              <a:t> of the n highest values  of p(y=1)</a:t>
            </a: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endParaRPr kumimoji="0" lang="en-US" sz="1700" b="0"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endParaRPr lang="en-US" sz="1700" b="0" kern="0" dirty="0" smtClean="0">
              <a:solidFill>
                <a:schemeClr val="tx2"/>
              </a:solidFill>
              <a:latin typeface="+mn-lt"/>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endParaRPr kumimoji="0" lang="en-US" sz="1700" b="0"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endParaRPr lang="en-US" sz="1700" b="0" kern="0" dirty="0" smtClean="0">
              <a:solidFill>
                <a:schemeClr val="tx2"/>
              </a:solidFill>
              <a:latin typeface="+mn-lt"/>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endParaRPr kumimoji="0" lang="en-US" sz="1700" b="0"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r>
              <a:rPr lang="en-US" sz="1700" b="0" i="1" kern="0" dirty="0" smtClean="0">
                <a:solidFill>
                  <a:schemeClr val="tx2"/>
                </a:solidFill>
                <a:latin typeface="+mn-lt"/>
              </a:rPr>
              <a:t>                                                     </a:t>
            </a: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p:txBody>
      </p:sp>
      <p:pic>
        <p:nvPicPr>
          <p:cNvPr id="72706" name="Picture 2"/>
          <p:cNvPicPr>
            <a:picLocks noChangeAspect="1" noChangeArrowheads="1"/>
          </p:cNvPicPr>
          <p:nvPr/>
        </p:nvPicPr>
        <p:blipFill rotWithShape="1">
          <a:blip r:embed="rId3"/>
          <a:srcRect b="13217"/>
          <a:stretch/>
        </p:blipFill>
        <p:spPr bwMode="auto">
          <a:xfrm>
            <a:off x="889572" y="2336039"/>
            <a:ext cx="2649156" cy="3466048"/>
          </a:xfrm>
          <a:prstGeom prst="rect">
            <a:avLst/>
          </a:prstGeom>
          <a:noFill/>
          <a:ln w="9525">
            <a:noFill/>
            <a:miter lim="800000"/>
            <a:headEnd/>
            <a:tailEnd/>
          </a:ln>
          <a:effectLst/>
        </p:spPr>
      </p:pic>
      <p:sp>
        <p:nvSpPr>
          <p:cNvPr id="15"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16" name="Rounded Rectangle 15"/>
          <p:cNvSpPr/>
          <p:nvPr/>
        </p:nvSpPr>
        <p:spPr bwMode="auto">
          <a:xfrm>
            <a:off x="5338398" y="3296356"/>
            <a:ext cx="2892900" cy="109945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7" name="TextBox 16"/>
          <p:cNvSpPr txBox="1"/>
          <p:nvPr/>
        </p:nvSpPr>
        <p:spPr>
          <a:xfrm>
            <a:off x="5766136" y="3384421"/>
            <a:ext cx="2085961" cy="923330"/>
          </a:xfrm>
          <a:prstGeom prst="rect">
            <a:avLst/>
          </a:prstGeom>
          <a:noFill/>
        </p:spPr>
        <p:txBody>
          <a:bodyPr wrap="square" rtlCol="0">
            <a:spAutoFit/>
          </a:bodyPr>
          <a:lstStyle/>
          <a:p>
            <a:r>
              <a:rPr lang="en-US" sz="1800" i="1" dirty="0" smtClean="0">
                <a:solidFill>
                  <a:schemeClr val="tx2"/>
                </a:solidFill>
              </a:rPr>
              <a:t>Total # of predicted sales is 37.837</a:t>
            </a:r>
            <a:endParaRPr lang="en-US" sz="1800" i="1" dirty="0">
              <a:solidFill>
                <a:schemeClr val="tx2"/>
              </a:solidFill>
            </a:endParaRPr>
          </a:p>
        </p:txBody>
      </p:sp>
    </p:spTree>
    <p:extLst>
      <p:ext uri="{BB962C8B-B14F-4D97-AF65-F5344CB8AC3E}">
        <p14:creationId xmlns:p14="http://schemas.microsoft.com/office/powerpoint/2010/main" val="2535331358"/>
      </p:ext>
    </p:extLst>
  </p:cSld>
  <p:clrMapOvr>
    <a:masterClrMapping/>
  </p:clrMapOvr>
  <p:transition>
    <p:zoom/>
    <p:sndAc>
      <p:end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740664"/>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Slide Number Placeholder 4"/>
          <p:cNvSpPr>
            <a:spLocks noGrp="1"/>
          </p:cNvSpPr>
          <p:nvPr>
            <p:ph type="sldNum" sz="quarter" idx="11"/>
          </p:nvPr>
        </p:nvSpPr>
        <p:spPr/>
        <p:txBody>
          <a:bodyPr/>
          <a:lstStyle/>
          <a:p>
            <a:fld id="{F86C5123-99EE-4C46-A721-EC5E711C68C7}" type="slidenum">
              <a:rPr lang="en-US"/>
              <a:pPr/>
              <a:t>57</a:t>
            </a:fld>
            <a:endParaRPr lang="en-US" dirty="0"/>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5"/>
          <p:cNvSpPr txBox="1">
            <a:spLocks noChangeArrowheads="1"/>
          </p:cNvSpPr>
          <p:nvPr/>
        </p:nvSpPr>
        <p:spPr bwMode="auto">
          <a:xfrm>
            <a:off x="636588" y="793750"/>
            <a:ext cx="6502400" cy="523220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r>
              <a:rPr kumimoji="0" lang="en-US" sz="1700" b="1" i="1" u="none" strike="noStrike" kern="0" cap="none" spc="0" normalizeH="0" baseline="0" noProof="0" dirty="0" smtClean="0">
                <a:ln>
                  <a:noFill/>
                </a:ln>
                <a:solidFill>
                  <a:schemeClr val="tx2"/>
                </a:solidFill>
                <a:effectLst/>
                <a:uLnTx/>
                <a:uFillTx/>
                <a:latin typeface="+mn-lt"/>
                <a:ea typeface="+mn-ea"/>
                <a:cs typeface="+mn-cs"/>
              </a:rPr>
              <a:t>Consider n solicitations</a:t>
            </a:r>
            <a:r>
              <a:rPr kumimoji="0" lang="en-US" sz="1700" b="1" i="1" u="none" strike="noStrike" kern="0" cap="none" spc="0" normalizeH="0" noProof="0" dirty="0" smtClean="0">
                <a:ln>
                  <a:noFill/>
                </a:ln>
                <a:solidFill>
                  <a:schemeClr val="tx2"/>
                </a:solidFill>
                <a:effectLst/>
                <a:uLnTx/>
                <a:uFillTx/>
                <a:latin typeface="+mn-lt"/>
                <a:ea typeface="+mn-ea"/>
                <a:cs typeface="+mn-cs"/>
              </a:rPr>
              <a:t> made to the “n” best prospects</a:t>
            </a: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i="1" kern="0" baseline="0" dirty="0" smtClean="0">
              <a:solidFill>
                <a:schemeClr val="tx2"/>
              </a:solidFill>
              <a:latin typeface="+mn-lt"/>
            </a:endParaRPr>
          </a:p>
          <a:p>
            <a:pPr marL="514350" indent="-285750" algn="l" defTabSz="912813">
              <a:spcBef>
                <a:spcPct val="0"/>
              </a:spcBef>
              <a:buSzPct val="120000"/>
              <a:buFont typeface="Arial" panose="020B0604020202020204" pitchFamily="34" charset="0"/>
              <a:buChar char="•"/>
              <a:defRPr/>
            </a:pPr>
            <a:r>
              <a:rPr lang="en-US" sz="1700" b="0" kern="0" dirty="0">
                <a:solidFill>
                  <a:schemeClr val="tx2"/>
                </a:solidFill>
              </a:rPr>
              <a:t>Plot each value of </a:t>
            </a:r>
            <a:r>
              <a:rPr lang="en-US" sz="1700" b="0" i="1" kern="0" dirty="0" smtClean="0">
                <a:solidFill>
                  <a:schemeClr val="tx2"/>
                </a:solidFill>
              </a:rPr>
              <a:t>n</a:t>
            </a:r>
            <a:r>
              <a:rPr lang="en-US" sz="1700" b="0" kern="0" dirty="0" smtClean="0">
                <a:solidFill>
                  <a:schemeClr val="tx2"/>
                </a:solidFill>
              </a:rPr>
              <a:t> </a:t>
            </a:r>
            <a:r>
              <a:rPr lang="en-US" sz="1700" b="0" kern="0" dirty="0">
                <a:solidFill>
                  <a:schemeClr val="tx2"/>
                </a:solidFill>
              </a:rPr>
              <a:t>against the </a:t>
            </a:r>
            <a:r>
              <a:rPr lang="en-US" sz="1700" b="0" i="1" kern="0" dirty="0" smtClean="0">
                <a:solidFill>
                  <a:schemeClr val="tx2"/>
                </a:solidFill>
              </a:rPr>
              <a:t>expected number of responses</a:t>
            </a:r>
            <a:endParaRPr lang="en-US" sz="1700" b="0" kern="0" dirty="0">
              <a:solidFill>
                <a:schemeClr val="tx2"/>
              </a:solidFill>
            </a:endParaRPr>
          </a:p>
          <a:p>
            <a:pPr marL="347663" marR="0" lvl="0" indent="-119063" algn="l" defTabSz="912813" rtl="0" eaLnBrk="1" fontAlgn="base" latinLnBrk="0" hangingPunct="1">
              <a:lnSpc>
                <a:spcPct val="100000"/>
              </a:lnSpc>
              <a:spcBef>
                <a:spcPct val="0"/>
              </a:spcBef>
              <a:spcAft>
                <a:spcPct val="0"/>
              </a:spcAft>
              <a:buClrTx/>
              <a:buSzPct val="120000"/>
              <a:tabLst/>
              <a:defRPr/>
            </a:pPr>
            <a:endParaRPr kumimoji="0" lang="en-US" sz="1700" b="0"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endParaRPr lang="en-US" sz="1700" b="0" kern="0" dirty="0" smtClean="0">
              <a:solidFill>
                <a:schemeClr val="tx2"/>
              </a:solidFill>
              <a:latin typeface="+mn-lt"/>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endParaRPr kumimoji="0" lang="en-US" sz="1700" b="0"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endParaRPr lang="en-US" sz="1700" b="0" kern="0" dirty="0" smtClean="0">
              <a:solidFill>
                <a:schemeClr val="tx2"/>
              </a:solidFill>
              <a:latin typeface="+mn-lt"/>
            </a:endParaRPr>
          </a:p>
          <a:p>
            <a:pPr marL="347663" marR="0" lvl="0" indent="-119063" algn="l" defTabSz="912813" rtl="0" eaLnBrk="1" fontAlgn="base" latinLnBrk="0" hangingPunct="1">
              <a:lnSpc>
                <a:spcPct val="100000"/>
              </a:lnSpc>
              <a:spcBef>
                <a:spcPct val="0"/>
              </a:spcBef>
              <a:spcAft>
                <a:spcPct val="0"/>
              </a:spcAft>
              <a:buClrTx/>
              <a:buSzPct val="120000"/>
              <a:buFont typeface="Arial" pitchFamily="34" charset="0"/>
              <a:buChar char="•"/>
              <a:tabLst/>
              <a:defRPr/>
            </a:pPr>
            <a:endParaRPr kumimoji="0" lang="en-US" sz="1700" b="0"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lang="en-US" sz="1700" b="0" i="1" kern="0" dirty="0" smtClean="0">
              <a:solidFill>
                <a:schemeClr val="tx2"/>
              </a:solidFill>
              <a:latin typeface="+mn-lt"/>
            </a:endParaRPr>
          </a:p>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700" b="0" i="1" u="none" strike="noStrike" kern="0" cap="none" spc="0" normalizeH="0" baseline="0" noProof="0" dirty="0" smtClean="0">
              <a:ln>
                <a:noFill/>
              </a:ln>
              <a:solidFill>
                <a:schemeClr val="tx2"/>
              </a:solidFill>
              <a:effectLst/>
              <a:uLnTx/>
              <a:uFillTx/>
              <a:latin typeface="+mn-lt"/>
              <a:ea typeface="+mn-ea"/>
              <a:cs typeface="+mn-cs"/>
            </a:endParaRPr>
          </a:p>
        </p:txBody>
      </p:sp>
      <p:sp>
        <p:nvSpPr>
          <p:cNvPr id="14" name="TextBox 13"/>
          <p:cNvSpPr txBox="1"/>
          <p:nvPr/>
        </p:nvSpPr>
        <p:spPr>
          <a:xfrm>
            <a:off x="881158" y="1980138"/>
            <a:ext cx="6199632" cy="338554"/>
          </a:xfrm>
          <a:prstGeom prst="rect">
            <a:avLst/>
          </a:prstGeom>
          <a:noFill/>
        </p:spPr>
        <p:txBody>
          <a:bodyPr wrap="square" rtlCol="0">
            <a:spAutoFit/>
          </a:bodyPr>
          <a:lstStyle/>
          <a:p>
            <a:r>
              <a:rPr lang="en-US" b="0" i="1" dirty="0" smtClean="0"/>
              <a:t>Number of Responses vs. Number of Solicitation made</a:t>
            </a:r>
            <a:endParaRPr lang="en-US" b="0" i="1" dirty="0"/>
          </a:p>
        </p:txBody>
      </p:sp>
      <p:sp>
        <p:nvSpPr>
          <p:cNvPr id="16"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pic>
        <p:nvPicPr>
          <p:cNvPr id="2" name="Picture 1"/>
          <p:cNvPicPr>
            <a:picLocks noChangeAspect="1"/>
          </p:cNvPicPr>
          <p:nvPr/>
        </p:nvPicPr>
        <p:blipFill>
          <a:blip r:embed="rId3"/>
          <a:stretch>
            <a:fillRect/>
          </a:stretch>
        </p:blipFill>
        <p:spPr>
          <a:xfrm>
            <a:off x="1162270" y="2380321"/>
            <a:ext cx="5976718" cy="3584002"/>
          </a:xfrm>
          <a:prstGeom prst="rect">
            <a:avLst/>
          </a:prstGeom>
        </p:spPr>
      </p:pic>
    </p:spTree>
    <p:extLst>
      <p:ext uri="{BB962C8B-B14F-4D97-AF65-F5344CB8AC3E}">
        <p14:creationId xmlns:p14="http://schemas.microsoft.com/office/powerpoint/2010/main" val="1223824467"/>
      </p:ext>
    </p:extLst>
  </p:cSld>
  <p:clrMapOvr>
    <a:masterClrMapping/>
  </p:clrMapOvr>
  <p:transition>
    <p:zoom/>
    <p:sndAc>
      <p:end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54694" y="1747566"/>
            <a:ext cx="6302802" cy="3779542"/>
          </a:xfrm>
          <a:prstGeom prst="rect">
            <a:avLst/>
          </a:prstGeom>
        </p:spPr>
      </p:pic>
      <p:sp>
        <p:nvSpPr>
          <p:cNvPr id="28673" name="Slide Number Placeholder 3"/>
          <p:cNvSpPr>
            <a:spLocks noGrp="1"/>
          </p:cNvSpPr>
          <p:nvPr>
            <p:ph type="sldNum" sz="quarter" idx="11"/>
          </p:nvPr>
        </p:nvSpPr>
        <p:spPr>
          <a:noFill/>
        </p:spPr>
        <p:txBody>
          <a:bodyPr/>
          <a:lstStyle/>
          <a:p>
            <a:pPr defTabSz="912813"/>
            <a:fld id="{BED01E80-33DB-4EE8-8177-C258D246649F}" type="slidenum">
              <a:rPr lang="en-US"/>
              <a:pPr defTabSz="912813"/>
              <a:t>58</a:t>
            </a:fld>
            <a:endParaRPr lang="en-US"/>
          </a:p>
        </p:txBody>
      </p:sp>
      <p:sp>
        <p:nvSpPr>
          <p:cNvPr id="14"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15" name="Rectangle 14"/>
          <p:cNvSpPr/>
          <p:nvPr/>
        </p:nvSpPr>
        <p:spPr bwMode="auto">
          <a:xfrm>
            <a:off x="453716" y="52328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Model Assessment</a:t>
            </a:r>
            <a:endParaRPr lang="en-US" dirty="0">
              <a:solidFill>
                <a:schemeClr val="tx2"/>
              </a:solidFill>
            </a:endParaRPr>
          </a:p>
        </p:txBody>
      </p:sp>
    </p:spTree>
    <p:extLst>
      <p:ext uri="{BB962C8B-B14F-4D97-AF65-F5344CB8AC3E}">
        <p14:creationId xmlns:p14="http://schemas.microsoft.com/office/powerpoint/2010/main" val="1798362792"/>
      </p:ext>
    </p:extLst>
  </p:cSld>
  <p:clrMapOvr>
    <a:masterClrMapping/>
  </p:clrMapOvr>
  <p:transition>
    <p:zoom/>
    <p:sndAc>
      <p:end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a:t>
            </a:fld>
            <a:endParaRPr lang="en-US"/>
          </a:p>
        </p:txBody>
      </p:sp>
      <p:pic>
        <p:nvPicPr>
          <p:cNvPr id="5" name="Picture 4"/>
          <p:cNvPicPr>
            <a:picLocks noChangeAspect="1"/>
          </p:cNvPicPr>
          <p:nvPr/>
        </p:nvPicPr>
        <p:blipFill rotWithShape="1">
          <a:blip r:embed="rId2"/>
          <a:srcRect t="7249" b="6614"/>
          <a:stretch/>
        </p:blipFill>
        <p:spPr>
          <a:xfrm>
            <a:off x="0" y="1230086"/>
            <a:ext cx="9144000" cy="4430485"/>
          </a:xfrm>
          <a:prstGeom prst="rect">
            <a:avLst/>
          </a:prstGeom>
        </p:spPr>
      </p:pic>
      <p:sp>
        <p:nvSpPr>
          <p:cNvPr id="6"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ACQUISITION</a:t>
            </a:r>
          </a:p>
        </p:txBody>
      </p:sp>
      <p:sp>
        <p:nvSpPr>
          <p:cNvPr id="7" name="Rectangle 36"/>
          <p:cNvSpPr>
            <a:spLocks noChangeArrowheads="1"/>
          </p:cNvSpPr>
          <p:nvPr/>
        </p:nvSpPr>
        <p:spPr bwMode="auto">
          <a:xfrm>
            <a:off x="476250" y="61725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Where Do We Get Prospects?</a:t>
            </a:r>
            <a:endParaRPr lang="en-US" sz="1800" i="1" dirty="0">
              <a:solidFill>
                <a:schemeClr val="tx2"/>
              </a:solidFill>
            </a:endParaRPr>
          </a:p>
        </p:txBody>
      </p:sp>
    </p:spTree>
    <p:extLst>
      <p:ext uri="{BB962C8B-B14F-4D97-AF65-F5344CB8AC3E}">
        <p14:creationId xmlns:p14="http://schemas.microsoft.com/office/powerpoint/2010/main" val="418008373"/>
      </p:ext>
    </p:extLst>
  </p:cSld>
  <p:clrMapOvr>
    <a:masterClrMapping/>
  </p:clrMapOvr>
  <p:transition>
    <p:zoom/>
    <p:sndAc>
      <p:end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86C5123-99EE-4C46-A721-EC5E711C68C7}" type="slidenum">
              <a:rPr lang="en-US"/>
              <a:pPr/>
              <a:t>59</a:t>
            </a:fld>
            <a:endParaRPr lang="en-US"/>
          </a:p>
        </p:txBody>
      </p:sp>
      <p:sp>
        <p:nvSpPr>
          <p:cNvPr id="1396738" name="Rectangle 2"/>
          <p:cNvSpPr>
            <a:spLocks noChangeArrowheads="1"/>
          </p:cNvSpPr>
          <p:nvPr/>
        </p:nvSpPr>
        <p:spPr bwMode="auto">
          <a:xfrm>
            <a:off x="1811338" y="1216470"/>
            <a:ext cx="7018337" cy="4809426"/>
          </a:xfrm>
          <a:prstGeom prst="rect">
            <a:avLst/>
          </a:prstGeom>
          <a:solidFill>
            <a:schemeClr val="accent1"/>
          </a:solidFill>
          <a:ln w="9525">
            <a:noFill/>
            <a:miter lim="800000"/>
            <a:headEnd/>
            <a:tailEnd/>
          </a:ln>
          <a:effectLst/>
        </p:spPr>
        <p:txBody>
          <a:bodyPr wrap="none" anchor="ctr"/>
          <a:lstStyle/>
          <a:p>
            <a:endParaRPr lang="en-US"/>
          </a:p>
        </p:txBody>
      </p:sp>
      <p:sp>
        <p:nvSpPr>
          <p:cNvPr id="1396740" name="Rectangle 4"/>
          <p:cNvSpPr>
            <a:spLocks noChangeArrowheads="1"/>
          </p:cNvSpPr>
          <p:nvPr/>
        </p:nvSpPr>
        <p:spPr bwMode="auto">
          <a:xfrm>
            <a:off x="52388" y="2432622"/>
            <a:ext cx="1941512" cy="2049462"/>
          </a:xfrm>
          <a:prstGeom prst="rect">
            <a:avLst/>
          </a:prstGeom>
          <a:solidFill>
            <a:schemeClr val="folHlink"/>
          </a:solidFill>
          <a:ln w="9525">
            <a:noFill/>
            <a:miter lim="800000"/>
            <a:headEnd/>
            <a:tailEnd/>
          </a:ln>
          <a:effectLst/>
        </p:spPr>
        <p:txBody>
          <a:bodyPr wrap="none" lIns="93286" tIns="46643" rIns="93286" bIns="46643" anchor="ctr"/>
          <a:lstStyle/>
          <a:p>
            <a:pPr defTabSz="933450">
              <a:spcBef>
                <a:spcPct val="0"/>
              </a:spcBef>
            </a:pPr>
            <a:endParaRPr lang="de-DE" sz="12200" b="0">
              <a:solidFill>
                <a:schemeClr val="bg1"/>
              </a:solidFill>
              <a:latin typeface="Arial Black" pitchFamily="34" charset="0"/>
            </a:endParaRPr>
          </a:p>
        </p:txBody>
      </p:sp>
      <p:sp>
        <p:nvSpPr>
          <p:cNvPr id="1396743" name="Text Box 7"/>
          <p:cNvSpPr txBox="1">
            <a:spLocks noChangeArrowheads="1"/>
          </p:cNvSpPr>
          <p:nvPr/>
        </p:nvSpPr>
        <p:spPr bwMode="auto">
          <a:xfrm>
            <a:off x="176276" y="2843022"/>
            <a:ext cx="1674813" cy="832871"/>
          </a:xfrm>
          <a:prstGeom prst="rect">
            <a:avLst/>
          </a:prstGeom>
          <a:noFill/>
          <a:ln w="9525" algn="ctr">
            <a:noFill/>
            <a:miter lim="800000"/>
            <a:headEnd/>
            <a:tailEnd/>
          </a:ln>
          <a:effectLst/>
        </p:spPr>
        <p:txBody>
          <a:bodyPr lIns="93296" tIns="46648" rIns="93296" bIns="46648">
            <a:spAutoFit/>
          </a:bodyPr>
          <a:lstStyle/>
          <a:p>
            <a:pPr defTabSz="933450"/>
            <a:r>
              <a:rPr lang="en-US" sz="2400" dirty="0" smtClean="0">
                <a:solidFill>
                  <a:schemeClr val="bg1"/>
                </a:solidFill>
              </a:rPr>
              <a:t>List Scoring</a:t>
            </a:r>
          </a:p>
        </p:txBody>
      </p:sp>
      <p:sp>
        <p:nvSpPr>
          <p:cNvPr id="8" name="Rectangle 7"/>
          <p:cNvSpPr/>
          <p:nvPr/>
        </p:nvSpPr>
        <p:spPr bwMode="auto">
          <a:xfrm>
            <a:off x="2121408" y="245059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96741" name="Rectangle 5"/>
          <p:cNvSpPr>
            <a:spLocks noGrp="1" noChangeArrowheads="1"/>
          </p:cNvSpPr>
          <p:nvPr>
            <p:ph type="body" idx="1"/>
          </p:nvPr>
        </p:nvSpPr>
        <p:spPr>
          <a:xfrm>
            <a:off x="2236788" y="1476820"/>
            <a:ext cx="6502400" cy="2531462"/>
          </a:xfrm>
          <a:noFill/>
          <a:ln/>
        </p:spPr>
        <p:txBody>
          <a:bodyPr/>
          <a:lstStyle/>
          <a:p>
            <a:pPr marL="0" indent="0">
              <a:buNone/>
            </a:pPr>
            <a:r>
              <a:rPr lang="en-US" sz="1700" b="1" i="1" dirty="0" smtClean="0">
                <a:solidFill>
                  <a:schemeClr val="tx2"/>
                </a:solidFill>
              </a:rPr>
              <a:t>1.</a:t>
            </a:r>
            <a:r>
              <a:rPr lang="en-US" sz="1700" dirty="0" smtClean="0">
                <a:solidFill>
                  <a:schemeClr val="tx2"/>
                </a:solidFill>
              </a:rPr>
              <a:t> Obtain a </a:t>
            </a:r>
            <a:r>
              <a:rPr lang="en-US" sz="1700" b="1" dirty="0" smtClean="0">
                <a:solidFill>
                  <a:schemeClr val="tx2"/>
                </a:solidFill>
              </a:rPr>
              <a:t>list</a:t>
            </a:r>
            <a:r>
              <a:rPr lang="en-US" sz="1700" dirty="0" smtClean="0">
                <a:solidFill>
                  <a:schemeClr val="tx2"/>
                </a:solidFill>
              </a:rPr>
              <a:t> of prospects</a:t>
            </a:r>
          </a:p>
          <a:p>
            <a:endParaRPr lang="en-US" sz="1700" dirty="0" smtClean="0">
              <a:solidFill>
                <a:schemeClr val="tx2"/>
              </a:solidFill>
            </a:endParaRPr>
          </a:p>
          <a:p>
            <a:pPr marL="0" indent="0">
              <a:buNone/>
            </a:pPr>
            <a:r>
              <a:rPr lang="en-US" sz="1700" b="1" i="1" dirty="0" smtClean="0">
                <a:solidFill>
                  <a:schemeClr val="tx2"/>
                </a:solidFill>
              </a:rPr>
              <a:t>…</a:t>
            </a:r>
            <a:endParaRPr lang="en-US" sz="1700" dirty="0" smtClean="0">
              <a:solidFill>
                <a:schemeClr val="tx2"/>
              </a:solidFill>
            </a:endParaRPr>
          </a:p>
          <a:p>
            <a:endParaRPr lang="en-US" sz="1700" dirty="0" smtClean="0">
              <a:solidFill>
                <a:schemeClr val="tx2"/>
              </a:solidFill>
            </a:endParaRPr>
          </a:p>
          <a:p>
            <a:pPr marL="0" indent="0">
              <a:buNone/>
            </a:pPr>
            <a:r>
              <a:rPr lang="en-US" sz="1700" b="1" i="1" dirty="0" smtClean="0">
                <a:solidFill>
                  <a:schemeClr val="tx2"/>
                </a:solidFill>
              </a:rPr>
              <a:t>7.</a:t>
            </a:r>
            <a:r>
              <a:rPr lang="en-US" sz="1700" dirty="0" smtClean="0">
                <a:solidFill>
                  <a:schemeClr val="tx2"/>
                </a:solidFill>
              </a:rPr>
              <a:t> Find best targets according to decision criteria</a:t>
            </a:r>
            <a:endParaRPr lang="en-US" sz="1000" dirty="0" smtClean="0">
              <a:solidFill>
                <a:schemeClr val="tx2"/>
              </a:solidFill>
            </a:endParaRPr>
          </a:p>
          <a:p>
            <a:pPr marL="396875" indent="-168275">
              <a:lnSpc>
                <a:spcPts val="2500"/>
              </a:lnSpc>
              <a:buSzPct val="100000"/>
              <a:buFont typeface="+mj-lt"/>
              <a:buAutoNum type="romanLcPeriod"/>
            </a:pPr>
            <a:endParaRPr lang="en-US" sz="1000" dirty="0" smtClean="0">
              <a:solidFill>
                <a:schemeClr val="tx2"/>
              </a:solidFill>
            </a:endParaRPr>
          </a:p>
          <a:p>
            <a:pPr marL="347663" indent="-119063">
              <a:lnSpc>
                <a:spcPts val="2500"/>
              </a:lnSpc>
              <a:buFont typeface="Arial" pitchFamily="34" charset="0"/>
              <a:buChar char="•"/>
            </a:pPr>
            <a:r>
              <a:rPr lang="en-US" sz="1700" b="1" dirty="0" smtClean="0">
                <a:solidFill>
                  <a:schemeClr val="tx2"/>
                </a:solidFill>
              </a:rPr>
              <a:t>Limited Supply Rule</a:t>
            </a:r>
          </a:p>
          <a:p>
            <a:pPr marL="347663" indent="-119063">
              <a:lnSpc>
                <a:spcPts val="2500"/>
              </a:lnSpc>
              <a:buFont typeface="Arial" pitchFamily="34" charset="0"/>
              <a:buChar char="•"/>
            </a:pPr>
            <a:r>
              <a:rPr lang="en-US" sz="1700" b="1" dirty="0" smtClean="0">
                <a:solidFill>
                  <a:schemeClr val="tx2"/>
                </a:solidFill>
              </a:rPr>
              <a:t>Marginal Supply Rule</a:t>
            </a:r>
            <a:endParaRPr lang="en-US" sz="1700" dirty="0" smtClean="0">
              <a:solidFill>
                <a:schemeClr val="tx2"/>
              </a:solidFill>
            </a:endParaRPr>
          </a:p>
          <a:p>
            <a:endParaRPr lang="en-US" sz="1700" dirty="0">
              <a:solidFill>
                <a:schemeClr val="tx2"/>
              </a:solidFill>
            </a:endParaRPr>
          </a:p>
        </p:txBody>
      </p:sp>
      <p:sp>
        <p:nvSpPr>
          <p:cNvPr id="12"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13" name="Rectangle 12"/>
          <p:cNvSpPr/>
          <p:nvPr/>
        </p:nvSpPr>
        <p:spPr bwMode="auto">
          <a:xfrm>
            <a:off x="453716" y="52328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Cutoff For Targeting</a:t>
            </a:r>
            <a:endParaRPr lang="en-US" dirty="0">
              <a:solidFill>
                <a:schemeClr val="tx2"/>
              </a:solidFill>
            </a:endParaRPr>
          </a:p>
        </p:txBody>
      </p:sp>
    </p:spTree>
    <p:extLst>
      <p:ext uri="{BB962C8B-B14F-4D97-AF65-F5344CB8AC3E}">
        <p14:creationId xmlns:p14="http://schemas.microsoft.com/office/powerpoint/2010/main" val="3989097657"/>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674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67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86C5123-99EE-4C46-A721-EC5E711C68C7}" type="slidenum">
              <a:rPr lang="en-US"/>
              <a:pPr/>
              <a:t>60</a:t>
            </a:fld>
            <a:endParaRPr lang="en-US"/>
          </a:p>
        </p:txBody>
      </p:sp>
      <p:sp>
        <p:nvSpPr>
          <p:cNvPr id="1396738" name="Rectangle 2"/>
          <p:cNvSpPr>
            <a:spLocks noChangeArrowheads="1"/>
          </p:cNvSpPr>
          <p:nvPr/>
        </p:nvSpPr>
        <p:spPr bwMode="auto">
          <a:xfrm>
            <a:off x="1811338" y="1216470"/>
            <a:ext cx="7018337" cy="4809426"/>
          </a:xfrm>
          <a:prstGeom prst="rect">
            <a:avLst/>
          </a:prstGeom>
          <a:solidFill>
            <a:schemeClr val="accent1"/>
          </a:solidFill>
          <a:ln w="9525">
            <a:noFill/>
            <a:miter lim="800000"/>
            <a:headEnd/>
            <a:tailEnd/>
          </a:ln>
          <a:effectLst/>
        </p:spPr>
        <p:txBody>
          <a:bodyPr wrap="none" anchor="ctr"/>
          <a:lstStyle/>
          <a:p>
            <a:endParaRPr lang="en-US"/>
          </a:p>
        </p:txBody>
      </p:sp>
      <p:sp>
        <p:nvSpPr>
          <p:cNvPr id="1396740" name="Rectangle 4"/>
          <p:cNvSpPr>
            <a:spLocks noChangeArrowheads="1"/>
          </p:cNvSpPr>
          <p:nvPr/>
        </p:nvSpPr>
        <p:spPr bwMode="auto">
          <a:xfrm>
            <a:off x="52388" y="2432622"/>
            <a:ext cx="1941512" cy="2049462"/>
          </a:xfrm>
          <a:prstGeom prst="rect">
            <a:avLst/>
          </a:prstGeom>
          <a:solidFill>
            <a:schemeClr val="folHlink"/>
          </a:solidFill>
          <a:ln w="9525">
            <a:noFill/>
            <a:miter lim="800000"/>
            <a:headEnd/>
            <a:tailEnd/>
          </a:ln>
          <a:effectLst/>
        </p:spPr>
        <p:txBody>
          <a:bodyPr wrap="none" lIns="93286" tIns="46643" rIns="93286" bIns="46643" anchor="ctr"/>
          <a:lstStyle/>
          <a:p>
            <a:pPr defTabSz="933450">
              <a:spcBef>
                <a:spcPct val="0"/>
              </a:spcBef>
            </a:pPr>
            <a:endParaRPr lang="de-DE" sz="12200" b="0">
              <a:solidFill>
                <a:schemeClr val="bg1"/>
              </a:solidFill>
              <a:latin typeface="Arial Black" pitchFamily="34" charset="0"/>
            </a:endParaRPr>
          </a:p>
        </p:txBody>
      </p:sp>
      <p:sp>
        <p:nvSpPr>
          <p:cNvPr id="1396743" name="Text Box 7"/>
          <p:cNvSpPr txBox="1">
            <a:spLocks noChangeArrowheads="1"/>
          </p:cNvSpPr>
          <p:nvPr/>
        </p:nvSpPr>
        <p:spPr bwMode="auto">
          <a:xfrm>
            <a:off x="176276" y="2843022"/>
            <a:ext cx="1674813" cy="832871"/>
          </a:xfrm>
          <a:prstGeom prst="rect">
            <a:avLst/>
          </a:prstGeom>
          <a:noFill/>
          <a:ln w="9525" algn="ctr">
            <a:noFill/>
            <a:miter lim="800000"/>
            <a:headEnd/>
            <a:tailEnd/>
          </a:ln>
          <a:effectLst/>
        </p:spPr>
        <p:txBody>
          <a:bodyPr lIns="93296" tIns="46648" rIns="93296" bIns="46648">
            <a:spAutoFit/>
          </a:bodyPr>
          <a:lstStyle/>
          <a:p>
            <a:pPr defTabSz="933450"/>
            <a:r>
              <a:rPr lang="en-US" sz="2400" dirty="0" smtClean="0">
                <a:solidFill>
                  <a:schemeClr val="bg1"/>
                </a:solidFill>
              </a:rPr>
              <a:t>List Scoring</a:t>
            </a:r>
          </a:p>
        </p:txBody>
      </p:sp>
      <p:sp>
        <p:nvSpPr>
          <p:cNvPr id="8" name="Rectangle 7"/>
          <p:cNvSpPr/>
          <p:nvPr/>
        </p:nvSpPr>
        <p:spPr bwMode="auto">
          <a:xfrm>
            <a:off x="2121408" y="245059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96741" name="Rectangle 5"/>
          <p:cNvSpPr>
            <a:spLocks noGrp="1" noChangeArrowheads="1"/>
          </p:cNvSpPr>
          <p:nvPr>
            <p:ph type="body" idx="1"/>
          </p:nvPr>
        </p:nvSpPr>
        <p:spPr>
          <a:xfrm>
            <a:off x="2236788" y="1476820"/>
            <a:ext cx="6502400" cy="3326552"/>
          </a:xfrm>
          <a:noFill/>
          <a:ln/>
        </p:spPr>
        <p:txBody>
          <a:bodyPr/>
          <a:lstStyle/>
          <a:p>
            <a:pPr marL="0" indent="0">
              <a:buNone/>
            </a:pPr>
            <a:r>
              <a:rPr lang="en-US" sz="1700" b="1" i="1" dirty="0" smtClean="0">
                <a:solidFill>
                  <a:schemeClr val="tx2"/>
                </a:solidFill>
              </a:rPr>
              <a:t>1.</a:t>
            </a:r>
            <a:r>
              <a:rPr lang="en-US" sz="1700" dirty="0" smtClean="0">
                <a:solidFill>
                  <a:schemeClr val="tx2"/>
                </a:solidFill>
              </a:rPr>
              <a:t> Obtain a </a:t>
            </a:r>
            <a:r>
              <a:rPr lang="en-US" sz="1700" b="1" dirty="0" smtClean="0">
                <a:solidFill>
                  <a:schemeClr val="tx2"/>
                </a:solidFill>
              </a:rPr>
              <a:t>list</a:t>
            </a:r>
            <a:r>
              <a:rPr lang="en-US" sz="1700" dirty="0" smtClean="0">
                <a:solidFill>
                  <a:schemeClr val="tx2"/>
                </a:solidFill>
              </a:rPr>
              <a:t> of prospects</a:t>
            </a:r>
          </a:p>
          <a:p>
            <a:endParaRPr lang="en-US" sz="1700" dirty="0" smtClean="0">
              <a:solidFill>
                <a:schemeClr val="tx2"/>
              </a:solidFill>
            </a:endParaRPr>
          </a:p>
          <a:p>
            <a:pPr marL="0" indent="0">
              <a:buNone/>
            </a:pPr>
            <a:r>
              <a:rPr lang="en-US" sz="1700" b="1" i="1" dirty="0" smtClean="0">
                <a:solidFill>
                  <a:schemeClr val="tx2"/>
                </a:solidFill>
              </a:rPr>
              <a:t>…</a:t>
            </a:r>
            <a:endParaRPr lang="en-US" sz="1700" dirty="0" smtClean="0">
              <a:solidFill>
                <a:schemeClr val="tx2"/>
              </a:solidFill>
            </a:endParaRPr>
          </a:p>
          <a:p>
            <a:endParaRPr lang="en-US" sz="1700" dirty="0" smtClean="0">
              <a:solidFill>
                <a:schemeClr val="tx2"/>
              </a:solidFill>
            </a:endParaRPr>
          </a:p>
          <a:p>
            <a:pPr marL="0" indent="0">
              <a:buNone/>
            </a:pPr>
            <a:r>
              <a:rPr lang="en-US" sz="1700" b="1" i="1" dirty="0" smtClean="0">
                <a:solidFill>
                  <a:schemeClr val="tx2"/>
                </a:solidFill>
              </a:rPr>
              <a:t>7.</a:t>
            </a:r>
            <a:r>
              <a:rPr lang="en-US" sz="1700" dirty="0" smtClean="0">
                <a:solidFill>
                  <a:schemeClr val="tx2"/>
                </a:solidFill>
              </a:rPr>
              <a:t> Find best targets according to decision criteria</a:t>
            </a:r>
            <a:endParaRPr lang="en-US" sz="1000" dirty="0" smtClean="0">
              <a:solidFill>
                <a:schemeClr val="tx2"/>
              </a:solidFill>
            </a:endParaRPr>
          </a:p>
          <a:p>
            <a:pPr marL="396875" indent="-168275">
              <a:lnSpc>
                <a:spcPts val="2500"/>
              </a:lnSpc>
              <a:buSzPct val="100000"/>
              <a:buFont typeface="+mj-lt"/>
              <a:buAutoNum type="romanLcPeriod"/>
            </a:pPr>
            <a:endParaRPr lang="en-US" sz="1000" dirty="0" smtClean="0">
              <a:solidFill>
                <a:schemeClr val="tx2"/>
              </a:solidFill>
            </a:endParaRPr>
          </a:p>
          <a:p>
            <a:pPr marL="347663" indent="-119063">
              <a:lnSpc>
                <a:spcPts val="2500"/>
              </a:lnSpc>
              <a:buFont typeface="Arial" pitchFamily="34" charset="0"/>
              <a:buChar char="•"/>
            </a:pPr>
            <a:r>
              <a:rPr lang="en-US" sz="1700" b="1" dirty="0" smtClean="0">
                <a:solidFill>
                  <a:schemeClr val="tx2"/>
                </a:solidFill>
              </a:rPr>
              <a:t>Limited Supply Rule</a:t>
            </a:r>
            <a:r>
              <a:rPr lang="en-US" sz="1700" dirty="0" smtClean="0">
                <a:solidFill>
                  <a:schemeClr val="tx2"/>
                </a:solidFill>
              </a:rPr>
              <a:t>: Suppose firm has </a:t>
            </a:r>
            <a:r>
              <a:rPr lang="en-US" sz="1700" b="1" dirty="0" smtClean="0">
                <a:solidFill>
                  <a:schemeClr val="tx2"/>
                </a:solidFill>
              </a:rPr>
              <a:t>only </a:t>
            </a:r>
            <a:r>
              <a:rPr lang="en-US" sz="1700" b="1" i="1" dirty="0" smtClean="0">
                <a:solidFill>
                  <a:schemeClr val="tx2"/>
                </a:solidFill>
              </a:rPr>
              <a:t>k</a:t>
            </a:r>
            <a:r>
              <a:rPr lang="en-US" sz="1700" b="1" dirty="0" smtClean="0">
                <a:solidFill>
                  <a:schemeClr val="tx2"/>
                </a:solidFill>
              </a:rPr>
              <a:t> items</a:t>
            </a:r>
            <a:r>
              <a:rPr lang="en-US" sz="1700" dirty="0" smtClean="0">
                <a:solidFill>
                  <a:schemeClr val="tx2"/>
                </a:solidFill>
              </a:rPr>
              <a:t>. Then the firm should choose </a:t>
            </a:r>
            <a:r>
              <a:rPr lang="en-US" sz="1700" i="1" dirty="0" smtClean="0">
                <a:solidFill>
                  <a:schemeClr val="tx2"/>
                </a:solidFill>
              </a:rPr>
              <a:t>n </a:t>
            </a:r>
            <a:r>
              <a:rPr lang="en-US" sz="1700" dirty="0" smtClean="0">
                <a:solidFill>
                  <a:schemeClr val="tx2"/>
                </a:solidFill>
              </a:rPr>
              <a:t>such that the sum of </a:t>
            </a:r>
            <a:r>
              <a:rPr lang="en-US" sz="1700" i="1" dirty="0" smtClean="0">
                <a:solidFill>
                  <a:schemeClr val="tx2"/>
                </a:solidFill>
              </a:rPr>
              <a:t>n</a:t>
            </a:r>
            <a:r>
              <a:rPr lang="en-US" sz="1700" dirty="0" smtClean="0">
                <a:solidFill>
                  <a:schemeClr val="tx2"/>
                </a:solidFill>
              </a:rPr>
              <a:t> highest predicted response rate, </a:t>
            </a:r>
            <a:r>
              <a:rPr lang="en-US" sz="1700" b="1" i="1" dirty="0" err="1" smtClean="0">
                <a:solidFill>
                  <a:schemeClr val="tx2"/>
                </a:solidFill>
              </a:rPr>
              <a:t>SUM_p</a:t>
            </a:r>
            <a:r>
              <a:rPr lang="en-US" sz="1700" b="1" i="1" dirty="0" smtClean="0">
                <a:solidFill>
                  <a:schemeClr val="tx2"/>
                </a:solidFill>
              </a:rPr>
              <a:t>(y=1)</a:t>
            </a:r>
            <a:r>
              <a:rPr lang="en-US" sz="1700" dirty="0" smtClean="0">
                <a:solidFill>
                  <a:schemeClr val="tx2"/>
                </a:solidFill>
              </a:rPr>
              <a:t>, is just under </a:t>
            </a:r>
            <a:r>
              <a:rPr lang="en-US" sz="1700" i="1" dirty="0" smtClean="0">
                <a:solidFill>
                  <a:schemeClr val="tx2"/>
                </a:solidFill>
              </a:rPr>
              <a:t>k</a:t>
            </a:r>
          </a:p>
          <a:p>
            <a:pPr marL="347663" indent="-119063">
              <a:buFont typeface="Arial" pitchFamily="34" charset="0"/>
              <a:buChar char="•"/>
            </a:pPr>
            <a:endParaRPr lang="en-US" sz="1000" i="1" dirty="0" smtClean="0">
              <a:solidFill>
                <a:schemeClr val="tx2"/>
              </a:solidFill>
            </a:endParaRPr>
          </a:p>
          <a:p>
            <a:pPr marL="347663" indent="-119063">
              <a:lnSpc>
                <a:spcPts val="2500"/>
              </a:lnSpc>
              <a:buFont typeface="Arial" pitchFamily="34" charset="0"/>
              <a:buChar char="•"/>
            </a:pPr>
            <a:r>
              <a:rPr lang="en-US" sz="1700" b="1" dirty="0" smtClean="0">
                <a:solidFill>
                  <a:schemeClr val="tx2"/>
                </a:solidFill>
              </a:rPr>
              <a:t>Example k=20</a:t>
            </a:r>
            <a:endParaRPr lang="en-US" sz="1700" dirty="0" smtClean="0">
              <a:solidFill>
                <a:schemeClr val="tx2"/>
              </a:solidFill>
            </a:endParaRPr>
          </a:p>
          <a:p>
            <a:endParaRPr lang="en-US" sz="1700" dirty="0">
              <a:solidFill>
                <a:schemeClr val="tx2"/>
              </a:solidFill>
            </a:endParaRPr>
          </a:p>
        </p:txBody>
      </p:sp>
      <p:sp>
        <p:nvSpPr>
          <p:cNvPr id="12"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13" name="Rectangle 12"/>
          <p:cNvSpPr/>
          <p:nvPr/>
        </p:nvSpPr>
        <p:spPr bwMode="auto">
          <a:xfrm>
            <a:off x="453716" y="52328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Cutoff For Targeting</a:t>
            </a:r>
            <a:endParaRPr lang="en-US" dirty="0">
              <a:solidFill>
                <a:schemeClr val="tx2"/>
              </a:solidFill>
            </a:endParaRPr>
          </a:p>
        </p:txBody>
      </p:sp>
    </p:spTree>
    <p:extLst>
      <p:ext uri="{BB962C8B-B14F-4D97-AF65-F5344CB8AC3E}">
        <p14:creationId xmlns:p14="http://schemas.microsoft.com/office/powerpoint/2010/main" val="564687121"/>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674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67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61</a:t>
            </a:fld>
            <a:endParaRPr lang="en-US"/>
          </a:p>
        </p:txBody>
      </p:sp>
      <p:pic>
        <p:nvPicPr>
          <p:cNvPr id="5" name="Picture 4"/>
          <p:cNvPicPr>
            <a:picLocks noChangeAspect="1"/>
          </p:cNvPicPr>
          <p:nvPr/>
        </p:nvPicPr>
        <p:blipFill>
          <a:blip r:embed="rId2"/>
          <a:stretch>
            <a:fillRect/>
          </a:stretch>
        </p:blipFill>
        <p:spPr>
          <a:xfrm>
            <a:off x="1070099" y="1272142"/>
            <a:ext cx="6281552" cy="4884481"/>
          </a:xfrm>
          <a:prstGeom prst="rect">
            <a:avLst/>
          </a:prstGeom>
        </p:spPr>
      </p:pic>
      <p:sp>
        <p:nvSpPr>
          <p:cNvPr id="6"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7" name="Rectangle 6"/>
          <p:cNvSpPr/>
          <p:nvPr/>
        </p:nvSpPr>
        <p:spPr bwMode="auto">
          <a:xfrm>
            <a:off x="453716" y="52328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Cutoff For Targeting:  Limited Supply Rule:  k=20</a:t>
            </a:r>
            <a:endParaRPr lang="en-US" dirty="0">
              <a:solidFill>
                <a:schemeClr val="tx2"/>
              </a:solidFill>
            </a:endParaRPr>
          </a:p>
        </p:txBody>
      </p:sp>
      <p:sp>
        <p:nvSpPr>
          <p:cNvPr id="8" name="Oval 7"/>
          <p:cNvSpPr/>
          <p:nvPr/>
        </p:nvSpPr>
        <p:spPr bwMode="auto">
          <a:xfrm>
            <a:off x="6763076" y="5475514"/>
            <a:ext cx="715410" cy="38100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1189590" y="5475514"/>
            <a:ext cx="715410" cy="38100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932050191"/>
      </p:ext>
    </p:extLst>
  </p:cSld>
  <p:clrMapOvr>
    <a:masterClrMapping/>
  </p:clrMapOvr>
  <p:transition>
    <p:zoom/>
    <p:sndAc>
      <p:end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86C5123-99EE-4C46-A721-EC5E711C68C7}" type="slidenum">
              <a:rPr lang="en-US"/>
              <a:pPr/>
              <a:t>62</a:t>
            </a:fld>
            <a:endParaRPr lang="en-US"/>
          </a:p>
        </p:txBody>
      </p:sp>
      <p:sp>
        <p:nvSpPr>
          <p:cNvPr id="1396738" name="Rectangle 2"/>
          <p:cNvSpPr>
            <a:spLocks noChangeArrowheads="1"/>
          </p:cNvSpPr>
          <p:nvPr/>
        </p:nvSpPr>
        <p:spPr bwMode="auto">
          <a:xfrm>
            <a:off x="1811338" y="1216470"/>
            <a:ext cx="7018337" cy="4809426"/>
          </a:xfrm>
          <a:prstGeom prst="rect">
            <a:avLst/>
          </a:prstGeom>
          <a:solidFill>
            <a:schemeClr val="accent1"/>
          </a:solidFill>
          <a:ln w="9525">
            <a:noFill/>
            <a:miter lim="800000"/>
            <a:headEnd/>
            <a:tailEnd/>
          </a:ln>
          <a:effectLst/>
        </p:spPr>
        <p:txBody>
          <a:bodyPr wrap="none" anchor="ctr"/>
          <a:lstStyle/>
          <a:p>
            <a:endParaRPr lang="en-US"/>
          </a:p>
        </p:txBody>
      </p:sp>
      <p:sp>
        <p:nvSpPr>
          <p:cNvPr id="1396740" name="Rectangle 4"/>
          <p:cNvSpPr>
            <a:spLocks noChangeArrowheads="1"/>
          </p:cNvSpPr>
          <p:nvPr/>
        </p:nvSpPr>
        <p:spPr bwMode="auto">
          <a:xfrm>
            <a:off x="52388" y="2432622"/>
            <a:ext cx="1941512" cy="2049462"/>
          </a:xfrm>
          <a:prstGeom prst="rect">
            <a:avLst/>
          </a:prstGeom>
          <a:solidFill>
            <a:schemeClr val="folHlink"/>
          </a:solidFill>
          <a:ln w="9525">
            <a:noFill/>
            <a:miter lim="800000"/>
            <a:headEnd/>
            <a:tailEnd/>
          </a:ln>
          <a:effectLst/>
        </p:spPr>
        <p:txBody>
          <a:bodyPr wrap="none" lIns="93286" tIns="46643" rIns="93286" bIns="46643" anchor="ctr"/>
          <a:lstStyle/>
          <a:p>
            <a:pPr defTabSz="933450">
              <a:spcBef>
                <a:spcPct val="0"/>
              </a:spcBef>
            </a:pPr>
            <a:endParaRPr lang="de-DE" sz="12200" b="0">
              <a:solidFill>
                <a:schemeClr val="bg1"/>
              </a:solidFill>
              <a:latin typeface="Arial Black" pitchFamily="34" charset="0"/>
            </a:endParaRPr>
          </a:p>
        </p:txBody>
      </p:sp>
      <p:sp>
        <p:nvSpPr>
          <p:cNvPr id="1396743" name="Text Box 7"/>
          <p:cNvSpPr txBox="1">
            <a:spLocks noChangeArrowheads="1"/>
          </p:cNvSpPr>
          <p:nvPr/>
        </p:nvSpPr>
        <p:spPr bwMode="auto">
          <a:xfrm>
            <a:off x="176276" y="2843022"/>
            <a:ext cx="1674813" cy="832871"/>
          </a:xfrm>
          <a:prstGeom prst="rect">
            <a:avLst/>
          </a:prstGeom>
          <a:noFill/>
          <a:ln w="9525" algn="ctr">
            <a:noFill/>
            <a:miter lim="800000"/>
            <a:headEnd/>
            <a:tailEnd/>
          </a:ln>
          <a:effectLst/>
        </p:spPr>
        <p:txBody>
          <a:bodyPr lIns="93296" tIns="46648" rIns="93296" bIns="46648">
            <a:spAutoFit/>
          </a:bodyPr>
          <a:lstStyle/>
          <a:p>
            <a:pPr defTabSz="933450"/>
            <a:r>
              <a:rPr lang="en-US" sz="2400" dirty="0" smtClean="0">
                <a:solidFill>
                  <a:schemeClr val="bg1"/>
                </a:solidFill>
              </a:rPr>
              <a:t>List Scoring</a:t>
            </a:r>
          </a:p>
        </p:txBody>
      </p:sp>
      <p:sp>
        <p:nvSpPr>
          <p:cNvPr id="8" name="Rectangle 7"/>
          <p:cNvSpPr/>
          <p:nvPr/>
        </p:nvSpPr>
        <p:spPr bwMode="auto">
          <a:xfrm>
            <a:off x="2121408" y="245059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96741" name="Rectangle 5"/>
          <p:cNvSpPr>
            <a:spLocks noGrp="1" noChangeArrowheads="1"/>
          </p:cNvSpPr>
          <p:nvPr>
            <p:ph type="body" idx="1"/>
          </p:nvPr>
        </p:nvSpPr>
        <p:spPr>
          <a:xfrm>
            <a:off x="2236788" y="1476820"/>
            <a:ext cx="6502400" cy="4229363"/>
          </a:xfrm>
          <a:noFill/>
          <a:ln/>
        </p:spPr>
        <p:txBody>
          <a:bodyPr/>
          <a:lstStyle/>
          <a:p>
            <a:pPr marL="0" indent="0">
              <a:buNone/>
            </a:pPr>
            <a:r>
              <a:rPr lang="en-US" sz="1700" b="1" i="1" dirty="0" smtClean="0">
                <a:solidFill>
                  <a:schemeClr val="tx2"/>
                </a:solidFill>
              </a:rPr>
              <a:t>1.</a:t>
            </a:r>
            <a:r>
              <a:rPr lang="en-US" sz="1700" dirty="0" smtClean="0">
                <a:solidFill>
                  <a:schemeClr val="tx2"/>
                </a:solidFill>
              </a:rPr>
              <a:t> Obtain a </a:t>
            </a:r>
            <a:r>
              <a:rPr lang="en-US" sz="1700" b="1" dirty="0" smtClean="0">
                <a:solidFill>
                  <a:schemeClr val="tx2"/>
                </a:solidFill>
              </a:rPr>
              <a:t>list</a:t>
            </a:r>
            <a:r>
              <a:rPr lang="en-US" sz="1700" dirty="0" smtClean="0">
                <a:solidFill>
                  <a:schemeClr val="tx2"/>
                </a:solidFill>
              </a:rPr>
              <a:t> of prospects</a:t>
            </a:r>
          </a:p>
          <a:p>
            <a:endParaRPr lang="en-US" sz="1700" dirty="0" smtClean="0">
              <a:solidFill>
                <a:schemeClr val="tx2"/>
              </a:solidFill>
            </a:endParaRPr>
          </a:p>
          <a:p>
            <a:pPr marL="0" indent="0">
              <a:buNone/>
            </a:pPr>
            <a:r>
              <a:rPr lang="en-US" sz="1700" b="1" i="1" dirty="0" smtClean="0">
                <a:solidFill>
                  <a:schemeClr val="tx2"/>
                </a:solidFill>
              </a:rPr>
              <a:t>…</a:t>
            </a:r>
            <a:endParaRPr lang="en-US" sz="1700" dirty="0" smtClean="0">
              <a:solidFill>
                <a:schemeClr val="tx2"/>
              </a:solidFill>
            </a:endParaRPr>
          </a:p>
          <a:p>
            <a:endParaRPr lang="en-US" sz="1700" dirty="0" smtClean="0">
              <a:solidFill>
                <a:schemeClr val="tx2"/>
              </a:solidFill>
            </a:endParaRPr>
          </a:p>
          <a:p>
            <a:pPr marL="0" indent="0">
              <a:buNone/>
            </a:pPr>
            <a:r>
              <a:rPr lang="en-US" sz="1700" b="1" i="1" dirty="0" smtClean="0">
                <a:solidFill>
                  <a:schemeClr val="tx2"/>
                </a:solidFill>
              </a:rPr>
              <a:t>7.</a:t>
            </a:r>
            <a:r>
              <a:rPr lang="en-US" sz="1700" dirty="0" smtClean="0">
                <a:solidFill>
                  <a:schemeClr val="tx2"/>
                </a:solidFill>
              </a:rPr>
              <a:t> Find best targets according to decision criteria</a:t>
            </a:r>
            <a:endParaRPr lang="en-US" sz="1000" dirty="0" smtClean="0">
              <a:solidFill>
                <a:schemeClr val="tx2"/>
              </a:solidFill>
            </a:endParaRPr>
          </a:p>
          <a:p>
            <a:pPr marL="396875" indent="-168275">
              <a:lnSpc>
                <a:spcPts val="2500"/>
              </a:lnSpc>
              <a:buSzPct val="100000"/>
              <a:buFont typeface="+mj-lt"/>
              <a:buAutoNum type="romanLcPeriod"/>
            </a:pPr>
            <a:endParaRPr lang="en-US" sz="1000" dirty="0" smtClean="0">
              <a:solidFill>
                <a:schemeClr val="tx2"/>
              </a:solidFill>
            </a:endParaRPr>
          </a:p>
          <a:p>
            <a:pPr marL="347663" indent="-119063">
              <a:lnSpc>
                <a:spcPts val="2500"/>
              </a:lnSpc>
              <a:buFont typeface="Arial" pitchFamily="34" charset="0"/>
              <a:buChar char="•"/>
            </a:pPr>
            <a:r>
              <a:rPr lang="en-US" sz="1700" b="1" dirty="0" smtClean="0">
                <a:solidFill>
                  <a:schemeClr val="tx2"/>
                </a:solidFill>
              </a:rPr>
              <a:t>Limited Supply Rule</a:t>
            </a:r>
            <a:r>
              <a:rPr lang="en-US" sz="1700" dirty="0" smtClean="0">
                <a:solidFill>
                  <a:schemeClr val="tx2"/>
                </a:solidFill>
              </a:rPr>
              <a:t>: Suppose firm has </a:t>
            </a:r>
            <a:r>
              <a:rPr lang="en-US" sz="1700" b="1" dirty="0" smtClean="0">
                <a:solidFill>
                  <a:schemeClr val="tx2"/>
                </a:solidFill>
              </a:rPr>
              <a:t>only </a:t>
            </a:r>
            <a:r>
              <a:rPr lang="en-US" sz="1700" b="1" i="1" dirty="0" smtClean="0">
                <a:solidFill>
                  <a:schemeClr val="tx2"/>
                </a:solidFill>
              </a:rPr>
              <a:t>k</a:t>
            </a:r>
            <a:r>
              <a:rPr lang="en-US" sz="1700" b="1" dirty="0" smtClean="0">
                <a:solidFill>
                  <a:schemeClr val="tx2"/>
                </a:solidFill>
              </a:rPr>
              <a:t> items</a:t>
            </a:r>
            <a:r>
              <a:rPr lang="en-US" sz="1700" dirty="0" smtClean="0">
                <a:solidFill>
                  <a:schemeClr val="tx2"/>
                </a:solidFill>
              </a:rPr>
              <a:t>. Then the firm should choose </a:t>
            </a:r>
            <a:r>
              <a:rPr lang="en-US" sz="1700" i="1" dirty="0" smtClean="0">
                <a:solidFill>
                  <a:schemeClr val="tx2"/>
                </a:solidFill>
              </a:rPr>
              <a:t>n </a:t>
            </a:r>
            <a:r>
              <a:rPr lang="en-US" sz="1700" dirty="0" smtClean="0">
                <a:solidFill>
                  <a:schemeClr val="tx2"/>
                </a:solidFill>
              </a:rPr>
              <a:t>such that the sum of </a:t>
            </a:r>
            <a:r>
              <a:rPr lang="en-US" sz="1700" i="1" dirty="0" smtClean="0">
                <a:solidFill>
                  <a:schemeClr val="tx2"/>
                </a:solidFill>
              </a:rPr>
              <a:t>n</a:t>
            </a:r>
            <a:r>
              <a:rPr lang="en-US" sz="1700" dirty="0" smtClean="0">
                <a:solidFill>
                  <a:schemeClr val="tx2"/>
                </a:solidFill>
              </a:rPr>
              <a:t> highest predicted response rate, </a:t>
            </a:r>
            <a:r>
              <a:rPr lang="en-US" sz="1700" b="1" i="1" dirty="0" err="1" smtClean="0">
                <a:solidFill>
                  <a:schemeClr val="tx2"/>
                </a:solidFill>
              </a:rPr>
              <a:t>SUM_p</a:t>
            </a:r>
            <a:r>
              <a:rPr lang="en-US" sz="1700" b="1" i="1" dirty="0" smtClean="0">
                <a:solidFill>
                  <a:schemeClr val="tx2"/>
                </a:solidFill>
              </a:rPr>
              <a:t>(y=1)</a:t>
            </a:r>
            <a:r>
              <a:rPr lang="en-US" sz="1700" dirty="0" smtClean="0">
                <a:solidFill>
                  <a:schemeClr val="tx2"/>
                </a:solidFill>
              </a:rPr>
              <a:t>, is just under </a:t>
            </a:r>
            <a:r>
              <a:rPr lang="en-US" sz="1700" i="1" dirty="0" smtClean="0">
                <a:solidFill>
                  <a:schemeClr val="tx2"/>
                </a:solidFill>
              </a:rPr>
              <a:t>k</a:t>
            </a:r>
          </a:p>
          <a:p>
            <a:pPr marL="347663" indent="-119063">
              <a:buFont typeface="Arial" pitchFamily="34" charset="0"/>
              <a:buChar char="•"/>
            </a:pPr>
            <a:endParaRPr lang="en-US" sz="1000" i="1" dirty="0" smtClean="0">
              <a:solidFill>
                <a:schemeClr val="tx2"/>
              </a:solidFill>
            </a:endParaRPr>
          </a:p>
          <a:p>
            <a:pPr marL="347663" indent="-119063">
              <a:lnSpc>
                <a:spcPts val="2500"/>
              </a:lnSpc>
              <a:buFont typeface="Arial" pitchFamily="34" charset="0"/>
              <a:buChar char="•"/>
            </a:pPr>
            <a:r>
              <a:rPr lang="en-US" sz="1700" b="1" dirty="0" smtClean="0">
                <a:solidFill>
                  <a:schemeClr val="tx2"/>
                </a:solidFill>
              </a:rPr>
              <a:t>Example k=20</a:t>
            </a:r>
            <a:r>
              <a:rPr lang="en-US" sz="1700" dirty="0" smtClean="0">
                <a:solidFill>
                  <a:schemeClr val="tx2"/>
                </a:solidFill>
              </a:rPr>
              <a:t>: we find that </a:t>
            </a:r>
            <a:r>
              <a:rPr lang="en-US" sz="1700" i="1" dirty="0" err="1" smtClean="0">
                <a:solidFill>
                  <a:schemeClr val="tx2"/>
                </a:solidFill>
              </a:rPr>
              <a:t>SUM_p</a:t>
            </a:r>
            <a:r>
              <a:rPr lang="en-US" sz="1700" i="1" dirty="0" smtClean="0">
                <a:solidFill>
                  <a:schemeClr val="tx2"/>
                </a:solidFill>
              </a:rPr>
              <a:t>(y=1) </a:t>
            </a:r>
            <a:r>
              <a:rPr lang="en-US" sz="1700" dirty="0" smtClean="0">
                <a:solidFill>
                  <a:schemeClr val="tx2"/>
                </a:solidFill>
              </a:rPr>
              <a:t>is </a:t>
            </a:r>
            <a:r>
              <a:rPr lang="en-US" sz="1700" i="1" u="sng" dirty="0" smtClean="0">
                <a:solidFill>
                  <a:schemeClr val="tx2"/>
                </a:solidFill>
              </a:rPr>
              <a:t>19.57</a:t>
            </a:r>
            <a:r>
              <a:rPr lang="en-US" sz="1700" dirty="0" smtClean="0">
                <a:solidFill>
                  <a:schemeClr val="tx2"/>
                </a:solidFill>
              </a:rPr>
              <a:t> for </a:t>
            </a:r>
            <a:r>
              <a:rPr lang="en-US" sz="1700" i="1" dirty="0" smtClean="0">
                <a:solidFill>
                  <a:schemeClr val="tx2"/>
                </a:solidFill>
              </a:rPr>
              <a:t>n=25</a:t>
            </a:r>
            <a:r>
              <a:rPr lang="en-US" sz="1700" dirty="0" smtClean="0">
                <a:solidFill>
                  <a:schemeClr val="tx2"/>
                </a:solidFill>
              </a:rPr>
              <a:t> and </a:t>
            </a:r>
            <a:r>
              <a:rPr lang="en-US" sz="1700" i="1" u="sng" dirty="0" smtClean="0">
                <a:solidFill>
                  <a:schemeClr val="tx2"/>
                </a:solidFill>
              </a:rPr>
              <a:t>20.08</a:t>
            </a:r>
            <a:r>
              <a:rPr lang="en-US" sz="1700" dirty="0" smtClean="0">
                <a:solidFill>
                  <a:schemeClr val="tx2"/>
                </a:solidFill>
              </a:rPr>
              <a:t> for </a:t>
            </a:r>
            <a:r>
              <a:rPr lang="en-US" sz="1700" i="1" dirty="0" smtClean="0">
                <a:solidFill>
                  <a:schemeClr val="tx2"/>
                </a:solidFill>
              </a:rPr>
              <a:t>n=26</a:t>
            </a:r>
            <a:r>
              <a:rPr lang="en-US" sz="1700" dirty="0" smtClean="0">
                <a:solidFill>
                  <a:schemeClr val="tx2"/>
                </a:solidFill>
              </a:rPr>
              <a:t> </a:t>
            </a:r>
          </a:p>
          <a:p>
            <a:pPr marL="228600" indent="0">
              <a:lnSpc>
                <a:spcPts val="2500"/>
              </a:lnSpc>
              <a:buNone/>
            </a:pPr>
            <a:r>
              <a:rPr lang="en-US" sz="1700" dirty="0" smtClean="0">
                <a:solidFill>
                  <a:schemeClr val="tx2"/>
                </a:solidFill>
              </a:rPr>
              <a:t>  → The firm should mail to the </a:t>
            </a:r>
            <a:r>
              <a:rPr lang="en-US" sz="1700" b="1" i="1" dirty="0" smtClean="0">
                <a:solidFill>
                  <a:schemeClr val="tx2"/>
                </a:solidFill>
              </a:rPr>
              <a:t>25 </a:t>
            </a:r>
            <a:r>
              <a:rPr lang="en-US" sz="1700" b="1" dirty="0" smtClean="0">
                <a:solidFill>
                  <a:schemeClr val="tx2"/>
                </a:solidFill>
              </a:rPr>
              <a:t>highest prospects</a:t>
            </a:r>
          </a:p>
          <a:p>
            <a:pPr marL="347663" indent="-119063">
              <a:buFont typeface="Arial" pitchFamily="34" charset="0"/>
              <a:buChar char="•"/>
            </a:pPr>
            <a:endParaRPr lang="en-US" sz="1700" dirty="0" smtClean="0">
              <a:solidFill>
                <a:schemeClr val="tx2"/>
              </a:solidFill>
            </a:endParaRPr>
          </a:p>
          <a:p>
            <a:endParaRPr lang="en-US" sz="1700" dirty="0">
              <a:solidFill>
                <a:schemeClr val="tx2"/>
              </a:solidFill>
            </a:endParaRPr>
          </a:p>
        </p:txBody>
      </p:sp>
      <p:sp>
        <p:nvSpPr>
          <p:cNvPr id="12"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13" name="Rectangle 12"/>
          <p:cNvSpPr/>
          <p:nvPr/>
        </p:nvSpPr>
        <p:spPr bwMode="auto">
          <a:xfrm>
            <a:off x="453716" y="52328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Cutoff For Targeting</a:t>
            </a:r>
            <a:endParaRPr lang="en-US" dirty="0">
              <a:solidFill>
                <a:schemeClr val="tx2"/>
              </a:solidFill>
            </a:endParaRPr>
          </a:p>
        </p:txBody>
      </p:sp>
    </p:spTree>
    <p:extLst>
      <p:ext uri="{BB962C8B-B14F-4D97-AF65-F5344CB8AC3E}">
        <p14:creationId xmlns:p14="http://schemas.microsoft.com/office/powerpoint/2010/main" val="4051952630"/>
      </p:ext>
    </p:extLst>
  </p:cSld>
  <p:clrMapOvr>
    <a:masterClrMapping/>
  </p:clrMapOvr>
  <p:transition>
    <p:zoom/>
    <p:sndAc>
      <p:end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86C5123-99EE-4C46-A721-EC5E711C68C7}" type="slidenum">
              <a:rPr lang="en-US"/>
              <a:pPr/>
              <a:t>63</a:t>
            </a:fld>
            <a:endParaRPr lang="en-US"/>
          </a:p>
        </p:txBody>
      </p:sp>
      <p:sp>
        <p:nvSpPr>
          <p:cNvPr id="1396738" name="Rectangle 2"/>
          <p:cNvSpPr>
            <a:spLocks noChangeArrowheads="1"/>
          </p:cNvSpPr>
          <p:nvPr/>
        </p:nvSpPr>
        <p:spPr bwMode="auto">
          <a:xfrm>
            <a:off x="1811338" y="1216470"/>
            <a:ext cx="7018337" cy="5476938"/>
          </a:xfrm>
          <a:prstGeom prst="rect">
            <a:avLst/>
          </a:prstGeom>
          <a:solidFill>
            <a:schemeClr val="accent1"/>
          </a:solidFill>
          <a:ln w="9525">
            <a:noFill/>
            <a:miter lim="800000"/>
            <a:headEnd/>
            <a:tailEnd/>
          </a:ln>
          <a:effectLst/>
        </p:spPr>
        <p:txBody>
          <a:bodyPr wrap="none" anchor="ctr"/>
          <a:lstStyle/>
          <a:p>
            <a:endParaRPr lang="en-US"/>
          </a:p>
        </p:txBody>
      </p:sp>
      <p:sp>
        <p:nvSpPr>
          <p:cNvPr id="1396740" name="Rectangle 4"/>
          <p:cNvSpPr>
            <a:spLocks noChangeArrowheads="1"/>
          </p:cNvSpPr>
          <p:nvPr/>
        </p:nvSpPr>
        <p:spPr bwMode="auto">
          <a:xfrm>
            <a:off x="52388" y="2432622"/>
            <a:ext cx="1941512" cy="2049462"/>
          </a:xfrm>
          <a:prstGeom prst="rect">
            <a:avLst/>
          </a:prstGeom>
          <a:solidFill>
            <a:schemeClr val="folHlink"/>
          </a:solidFill>
          <a:ln w="9525">
            <a:noFill/>
            <a:miter lim="800000"/>
            <a:headEnd/>
            <a:tailEnd/>
          </a:ln>
          <a:effectLst/>
        </p:spPr>
        <p:txBody>
          <a:bodyPr wrap="none" lIns="93286" tIns="46643" rIns="93286" bIns="46643" anchor="ctr"/>
          <a:lstStyle/>
          <a:p>
            <a:pPr defTabSz="933450">
              <a:spcBef>
                <a:spcPct val="0"/>
              </a:spcBef>
            </a:pPr>
            <a:endParaRPr lang="de-DE" sz="12200" b="0">
              <a:solidFill>
                <a:schemeClr val="bg1"/>
              </a:solidFill>
              <a:latin typeface="Arial Black" pitchFamily="34" charset="0"/>
            </a:endParaRPr>
          </a:p>
        </p:txBody>
      </p:sp>
      <p:sp>
        <p:nvSpPr>
          <p:cNvPr id="1396743" name="Text Box 7"/>
          <p:cNvSpPr txBox="1">
            <a:spLocks noChangeArrowheads="1"/>
          </p:cNvSpPr>
          <p:nvPr/>
        </p:nvSpPr>
        <p:spPr bwMode="auto">
          <a:xfrm>
            <a:off x="176276" y="2843022"/>
            <a:ext cx="1674813" cy="832871"/>
          </a:xfrm>
          <a:prstGeom prst="rect">
            <a:avLst/>
          </a:prstGeom>
          <a:noFill/>
          <a:ln w="9525" algn="ctr">
            <a:noFill/>
            <a:miter lim="800000"/>
            <a:headEnd/>
            <a:tailEnd/>
          </a:ln>
          <a:effectLst/>
        </p:spPr>
        <p:txBody>
          <a:bodyPr lIns="93296" tIns="46648" rIns="93296" bIns="46648">
            <a:spAutoFit/>
          </a:bodyPr>
          <a:lstStyle/>
          <a:p>
            <a:pPr defTabSz="933450"/>
            <a:r>
              <a:rPr lang="en-US" sz="2400" smtClean="0">
                <a:solidFill>
                  <a:schemeClr val="bg1"/>
                </a:solidFill>
              </a:rPr>
              <a:t>List Scoring</a:t>
            </a:r>
            <a:endParaRPr lang="en-US" sz="2400" dirty="0" smtClean="0">
              <a:solidFill>
                <a:schemeClr val="bg1"/>
              </a:solidFill>
            </a:endParaRPr>
          </a:p>
        </p:txBody>
      </p:sp>
      <p:sp>
        <p:nvSpPr>
          <p:cNvPr id="8" name="Rectangle 7"/>
          <p:cNvSpPr/>
          <p:nvPr/>
        </p:nvSpPr>
        <p:spPr bwMode="auto">
          <a:xfrm>
            <a:off x="2121408" y="2450592"/>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96741" name="Rectangle 5"/>
          <p:cNvSpPr>
            <a:spLocks noGrp="1" noChangeArrowheads="1"/>
          </p:cNvSpPr>
          <p:nvPr>
            <p:ph type="body" idx="1"/>
          </p:nvPr>
        </p:nvSpPr>
        <p:spPr>
          <a:xfrm>
            <a:off x="2236788" y="1476820"/>
            <a:ext cx="6502400" cy="4334520"/>
          </a:xfrm>
          <a:noFill/>
          <a:ln/>
        </p:spPr>
        <p:txBody>
          <a:bodyPr/>
          <a:lstStyle/>
          <a:p>
            <a:pPr marL="0" indent="0">
              <a:buNone/>
            </a:pPr>
            <a:r>
              <a:rPr lang="en-US" sz="1700" b="1" i="1" dirty="0" smtClean="0">
                <a:solidFill>
                  <a:schemeClr val="tx2"/>
                </a:solidFill>
              </a:rPr>
              <a:t>1.</a:t>
            </a:r>
            <a:r>
              <a:rPr lang="en-US" sz="1700" dirty="0" smtClean="0">
                <a:solidFill>
                  <a:schemeClr val="tx2"/>
                </a:solidFill>
              </a:rPr>
              <a:t> Obtain a </a:t>
            </a:r>
            <a:r>
              <a:rPr lang="en-US" sz="1700" b="1" dirty="0" smtClean="0">
                <a:solidFill>
                  <a:schemeClr val="tx2"/>
                </a:solidFill>
              </a:rPr>
              <a:t>list</a:t>
            </a:r>
            <a:r>
              <a:rPr lang="en-US" sz="1700" dirty="0" smtClean="0">
                <a:solidFill>
                  <a:schemeClr val="tx2"/>
                </a:solidFill>
              </a:rPr>
              <a:t> of prospects</a:t>
            </a:r>
          </a:p>
          <a:p>
            <a:endParaRPr lang="en-US" sz="1700" dirty="0" smtClean="0">
              <a:solidFill>
                <a:schemeClr val="tx2"/>
              </a:solidFill>
            </a:endParaRPr>
          </a:p>
          <a:p>
            <a:pPr marL="0" indent="0">
              <a:buNone/>
            </a:pPr>
            <a:r>
              <a:rPr lang="en-US" sz="1700" b="1" i="1" dirty="0" smtClean="0">
                <a:solidFill>
                  <a:schemeClr val="tx2"/>
                </a:solidFill>
              </a:rPr>
              <a:t>…</a:t>
            </a:r>
            <a:endParaRPr lang="en-US" sz="1700" dirty="0" smtClean="0">
              <a:solidFill>
                <a:schemeClr val="tx2"/>
              </a:solidFill>
            </a:endParaRPr>
          </a:p>
          <a:p>
            <a:endParaRPr lang="en-US" sz="1700" dirty="0" smtClean="0">
              <a:solidFill>
                <a:schemeClr val="tx2"/>
              </a:solidFill>
            </a:endParaRPr>
          </a:p>
          <a:p>
            <a:pPr marL="0" indent="0">
              <a:buNone/>
            </a:pPr>
            <a:r>
              <a:rPr lang="en-US" sz="1700" b="1" i="1" dirty="0" smtClean="0">
                <a:solidFill>
                  <a:schemeClr val="tx2"/>
                </a:solidFill>
              </a:rPr>
              <a:t>7.</a:t>
            </a:r>
            <a:r>
              <a:rPr lang="en-US" sz="1700" dirty="0" smtClean="0">
                <a:solidFill>
                  <a:schemeClr val="tx2"/>
                </a:solidFill>
              </a:rPr>
              <a:t> </a:t>
            </a:r>
            <a:r>
              <a:rPr lang="en-US" sz="1700" dirty="0">
                <a:solidFill>
                  <a:schemeClr val="tx2"/>
                </a:solidFill>
              </a:rPr>
              <a:t>Find best targets according to decision </a:t>
            </a:r>
            <a:r>
              <a:rPr lang="en-US" sz="1700" dirty="0" smtClean="0">
                <a:solidFill>
                  <a:schemeClr val="tx2"/>
                </a:solidFill>
              </a:rPr>
              <a:t>criteria</a:t>
            </a:r>
          </a:p>
          <a:p>
            <a:pPr marL="0" indent="0">
              <a:buNone/>
            </a:pPr>
            <a:endParaRPr lang="en-US" sz="1000" dirty="0" smtClean="0">
              <a:solidFill>
                <a:schemeClr val="tx2"/>
              </a:solidFill>
            </a:endParaRPr>
          </a:p>
          <a:p>
            <a:pPr marL="347663" indent="-119063">
              <a:lnSpc>
                <a:spcPts val="2500"/>
              </a:lnSpc>
              <a:buFont typeface="Arial" pitchFamily="34" charset="0"/>
              <a:buChar char="•"/>
            </a:pPr>
            <a:r>
              <a:rPr lang="en-US" sz="1700" b="1" dirty="0" smtClean="0">
                <a:solidFill>
                  <a:schemeClr val="tx2"/>
                </a:solidFill>
              </a:rPr>
              <a:t>Marginal Supply Rule: </a:t>
            </a:r>
            <a:r>
              <a:rPr lang="en-US" sz="1700" dirty="0" smtClean="0">
                <a:solidFill>
                  <a:schemeClr val="tx2"/>
                </a:solidFill>
              </a:rPr>
              <a:t>Choose the </a:t>
            </a:r>
            <a:r>
              <a:rPr lang="en-US" sz="1700" b="1" dirty="0" smtClean="0">
                <a:solidFill>
                  <a:schemeClr val="tx2"/>
                </a:solidFill>
              </a:rPr>
              <a:t>highest value </a:t>
            </a:r>
            <a:r>
              <a:rPr lang="en-US" sz="1700" dirty="0" smtClean="0">
                <a:solidFill>
                  <a:schemeClr val="tx2"/>
                </a:solidFill>
              </a:rPr>
              <a:t>of </a:t>
            </a:r>
            <a:r>
              <a:rPr lang="en-US" sz="1700" i="1" dirty="0" smtClean="0">
                <a:solidFill>
                  <a:schemeClr val="tx2"/>
                </a:solidFill>
              </a:rPr>
              <a:t>n</a:t>
            </a:r>
            <a:r>
              <a:rPr lang="en-US" sz="1700" dirty="0" smtClean="0">
                <a:solidFill>
                  <a:schemeClr val="tx2"/>
                </a:solidFill>
              </a:rPr>
              <a:t> such that the </a:t>
            </a:r>
            <a:r>
              <a:rPr lang="en-US" sz="1700" i="1" dirty="0" smtClean="0">
                <a:solidFill>
                  <a:schemeClr val="tx2"/>
                </a:solidFill>
              </a:rPr>
              <a:t>n</a:t>
            </a:r>
            <a:r>
              <a:rPr lang="en-US" sz="1700" dirty="0" smtClean="0">
                <a:solidFill>
                  <a:schemeClr val="tx2"/>
                </a:solidFill>
              </a:rPr>
              <a:t>th highest predicted response rate </a:t>
            </a:r>
            <a:r>
              <a:rPr lang="en-US" sz="1700" i="1" dirty="0" err="1" smtClean="0">
                <a:solidFill>
                  <a:schemeClr val="tx2"/>
                </a:solidFill>
              </a:rPr>
              <a:t>p</a:t>
            </a:r>
            <a:r>
              <a:rPr lang="en-US" sz="1700" i="1" baseline="-25000" dirty="0" err="1" smtClean="0">
                <a:solidFill>
                  <a:schemeClr val="tx2"/>
                </a:solidFill>
              </a:rPr>
              <a:t>n</a:t>
            </a:r>
            <a:r>
              <a:rPr lang="en-US" sz="1700" dirty="0" smtClean="0">
                <a:solidFill>
                  <a:schemeClr val="tx2"/>
                </a:solidFill>
              </a:rPr>
              <a:t> is</a:t>
            </a:r>
          </a:p>
          <a:p>
            <a:pPr marL="347663" indent="-119063">
              <a:buFont typeface="Arial" pitchFamily="34" charset="0"/>
              <a:buChar char="•"/>
            </a:pPr>
            <a:endParaRPr lang="en-US" sz="1000" b="1" dirty="0" smtClean="0">
              <a:solidFill>
                <a:schemeClr val="tx2"/>
              </a:solidFill>
            </a:endParaRPr>
          </a:p>
          <a:p>
            <a:pPr marL="649288" lvl="2" indent="-119063">
              <a:lnSpc>
                <a:spcPts val="2500"/>
              </a:lnSpc>
              <a:buNone/>
            </a:pPr>
            <a:r>
              <a:rPr lang="en-US" sz="1700" b="1" dirty="0" smtClean="0">
                <a:solidFill>
                  <a:schemeClr val="tx2"/>
                </a:solidFill>
              </a:rPr>
              <a:t>		</a:t>
            </a:r>
            <a:r>
              <a:rPr lang="en-US" sz="1700" i="1" dirty="0" err="1" smtClean="0">
                <a:solidFill>
                  <a:schemeClr val="tx2"/>
                </a:solidFill>
              </a:rPr>
              <a:t>p</a:t>
            </a:r>
            <a:r>
              <a:rPr lang="en-US" sz="1700" i="1" baseline="-25000" dirty="0" err="1" smtClean="0">
                <a:solidFill>
                  <a:schemeClr val="tx2"/>
                </a:solidFill>
              </a:rPr>
              <a:t>n</a:t>
            </a:r>
            <a:r>
              <a:rPr lang="en-US" sz="1700" dirty="0" smtClean="0">
                <a:solidFill>
                  <a:schemeClr val="tx2"/>
                </a:solidFill>
              </a:rPr>
              <a:t> ∙ </a:t>
            </a:r>
            <a:r>
              <a:rPr lang="en-US" sz="1700" i="1" dirty="0">
                <a:solidFill>
                  <a:schemeClr val="tx2"/>
                </a:solidFill>
              </a:rPr>
              <a:t>E</a:t>
            </a:r>
            <a:r>
              <a:rPr lang="en-US" sz="1700" dirty="0" smtClean="0">
                <a:solidFill>
                  <a:schemeClr val="tx2"/>
                </a:solidFill>
              </a:rPr>
              <a:t>(CLV) &gt; solicitation cost</a:t>
            </a:r>
          </a:p>
          <a:p>
            <a:pPr marL="649288" lvl="2" indent="-119063">
              <a:lnSpc>
                <a:spcPts val="2500"/>
              </a:lnSpc>
              <a:buNone/>
            </a:pPr>
            <a:r>
              <a:rPr lang="en-US" sz="1700" dirty="0" smtClean="0">
                <a:solidFill>
                  <a:schemeClr val="tx2"/>
                </a:solidFill>
              </a:rPr>
              <a:t>		</a:t>
            </a:r>
            <a:r>
              <a:rPr lang="en-US" sz="1700" i="1" dirty="0" err="1" smtClean="0">
                <a:solidFill>
                  <a:schemeClr val="tx2"/>
                </a:solidFill>
              </a:rPr>
              <a:t>p</a:t>
            </a:r>
            <a:r>
              <a:rPr lang="en-US" sz="1700" i="1" baseline="-25000" dirty="0" err="1" smtClean="0">
                <a:solidFill>
                  <a:schemeClr val="tx2"/>
                </a:solidFill>
              </a:rPr>
              <a:t>n</a:t>
            </a:r>
            <a:r>
              <a:rPr lang="en-US" sz="1700" baseline="-25000" dirty="0" smtClean="0">
                <a:solidFill>
                  <a:schemeClr val="tx2"/>
                </a:solidFill>
              </a:rPr>
              <a:t> 	      </a:t>
            </a:r>
            <a:r>
              <a:rPr lang="en-US" sz="1700" dirty="0" smtClean="0">
                <a:solidFill>
                  <a:schemeClr val="tx2"/>
                </a:solidFill>
              </a:rPr>
              <a:t>&gt; solicitation cost / </a:t>
            </a:r>
            <a:r>
              <a:rPr lang="en-US" sz="1700" i="1" dirty="0" smtClean="0">
                <a:solidFill>
                  <a:schemeClr val="tx2"/>
                </a:solidFill>
              </a:rPr>
              <a:t>E</a:t>
            </a:r>
            <a:r>
              <a:rPr lang="en-US" sz="1700" dirty="0" smtClean="0">
                <a:solidFill>
                  <a:schemeClr val="tx2"/>
                </a:solidFill>
              </a:rPr>
              <a:t>(CLV)</a:t>
            </a:r>
          </a:p>
          <a:p>
            <a:pPr marL="649288" lvl="2" indent="-119063">
              <a:buNone/>
            </a:pPr>
            <a:endParaRPr lang="en-US" sz="1000" dirty="0" smtClean="0">
              <a:solidFill>
                <a:schemeClr val="tx2"/>
              </a:solidFill>
            </a:endParaRPr>
          </a:p>
          <a:p>
            <a:pPr marL="346075" indent="-119063">
              <a:lnSpc>
                <a:spcPts val="2500"/>
              </a:lnSpc>
              <a:buFont typeface="Arial" pitchFamily="34" charset="0"/>
              <a:buChar char="•"/>
            </a:pPr>
            <a:r>
              <a:rPr lang="en-US" sz="1700" dirty="0" smtClean="0">
                <a:solidFill>
                  <a:schemeClr val="tx2"/>
                </a:solidFill>
              </a:rPr>
              <a:t>Suppose </a:t>
            </a:r>
            <a:r>
              <a:rPr lang="en-US" sz="1700" b="1" dirty="0" smtClean="0">
                <a:solidFill>
                  <a:schemeClr val="tx2"/>
                </a:solidFill>
              </a:rPr>
              <a:t>average CLV </a:t>
            </a:r>
            <a:r>
              <a:rPr lang="en-US" sz="1700" dirty="0" smtClean="0">
                <a:solidFill>
                  <a:schemeClr val="tx2"/>
                </a:solidFill>
              </a:rPr>
              <a:t>is </a:t>
            </a:r>
            <a:r>
              <a:rPr lang="en-US" sz="1700" i="1" dirty="0" smtClean="0">
                <a:solidFill>
                  <a:schemeClr val="tx2"/>
                </a:solidFill>
              </a:rPr>
              <a:t>$30</a:t>
            </a:r>
            <a:r>
              <a:rPr lang="en-US" sz="1700" dirty="0" smtClean="0">
                <a:solidFill>
                  <a:schemeClr val="tx2"/>
                </a:solidFill>
              </a:rPr>
              <a:t>, and the solicitation cost is </a:t>
            </a:r>
            <a:r>
              <a:rPr lang="en-US" sz="1700" i="1" dirty="0" smtClean="0">
                <a:solidFill>
                  <a:schemeClr val="tx2"/>
                </a:solidFill>
              </a:rPr>
              <a:t>$6</a:t>
            </a:r>
            <a:r>
              <a:rPr lang="en-US" sz="1700" dirty="0" smtClean="0">
                <a:solidFill>
                  <a:schemeClr val="tx2"/>
                </a:solidFill>
              </a:rPr>
              <a:t>. The firm should target as long as the </a:t>
            </a:r>
            <a:r>
              <a:rPr lang="en-US" sz="1700" b="1" dirty="0" smtClean="0">
                <a:solidFill>
                  <a:schemeClr val="tx2"/>
                </a:solidFill>
              </a:rPr>
              <a:t>marginal response probability</a:t>
            </a:r>
            <a:r>
              <a:rPr lang="en-US" sz="1700" dirty="0" smtClean="0">
                <a:solidFill>
                  <a:schemeClr val="tx2"/>
                </a:solidFill>
              </a:rPr>
              <a:t> exceeds </a:t>
            </a:r>
            <a:r>
              <a:rPr lang="en-US" sz="1700" i="1" dirty="0" smtClean="0">
                <a:solidFill>
                  <a:schemeClr val="tx2"/>
                </a:solidFill>
              </a:rPr>
              <a:t>0.20</a:t>
            </a:r>
            <a:r>
              <a:rPr lang="en-US" sz="1700" dirty="0">
                <a:solidFill>
                  <a:schemeClr val="tx2"/>
                </a:solidFill>
              </a:rPr>
              <a:t>.</a:t>
            </a:r>
            <a:r>
              <a:rPr lang="en-US" sz="1700" dirty="0" smtClean="0">
                <a:solidFill>
                  <a:schemeClr val="tx2"/>
                </a:solidFill>
              </a:rPr>
              <a:t> In our example, this corresponds to </a:t>
            </a:r>
            <a:r>
              <a:rPr lang="en-US" sz="1700" b="1" i="1" dirty="0" smtClean="0">
                <a:solidFill>
                  <a:schemeClr val="tx2"/>
                </a:solidFill>
              </a:rPr>
              <a:t>n=58</a:t>
            </a:r>
            <a:endParaRPr lang="en-US" sz="1700" dirty="0">
              <a:solidFill>
                <a:schemeClr val="tx2"/>
              </a:solidFill>
            </a:endParaRPr>
          </a:p>
        </p:txBody>
      </p:sp>
      <p:sp>
        <p:nvSpPr>
          <p:cNvPr id="3" name="Rectangle 2"/>
          <p:cNvSpPr/>
          <p:nvPr/>
        </p:nvSpPr>
        <p:spPr bwMode="auto">
          <a:xfrm>
            <a:off x="2121408" y="5148943"/>
            <a:ext cx="6554506" cy="1328057"/>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12" name="Rectangle 11"/>
          <p:cNvSpPr/>
          <p:nvPr/>
        </p:nvSpPr>
        <p:spPr bwMode="auto">
          <a:xfrm>
            <a:off x="453716" y="52328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Rollout Run</a:t>
            </a:r>
            <a:endParaRPr lang="en-US" dirty="0">
              <a:solidFill>
                <a:schemeClr val="tx2"/>
              </a:solidFill>
            </a:endParaRPr>
          </a:p>
        </p:txBody>
      </p:sp>
    </p:spTree>
    <p:extLst>
      <p:ext uri="{BB962C8B-B14F-4D97-AF65-F5344CB8AC3E}">
        <p14:creationId xmlns:p14="http://schemas.microsoft.com/office/powerpoint/2010/main" val="2159806311"/>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674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64</a:t>
            </a:fld>
            <a:endParaRPr lang="en-US"/>
          </a:p>
        </p:txBody>
      </p:sp>
      <p:pic>
        <p:nvPicPr>
          <p:cNvPr id="5" name="Picture 4"/>
          <p:cNvPicPr>
            <a:picLocks noChangeAspect="1"/>
          </p:cNvPicPr>
          <p:nvPr/>
        </p:nvPicPr>
        <p:blipFill rotWithShape="1">
          <a:blip r:embed="rId2"/>
          <a:srcRect b="53837"/>
          <a:stretch/>
        </p:blipFill>
        <p:spPr>
          <a:xfrm>
            <a:off x="1070099" y="1370801"/>
            <a:ext cx="6281552" cy="2254829"/>
          </a:xfrm>
          <a:prstGeom prst="rect">
            <a:avLst/>
          </a:prstGeom>
        </p:spPr>
      </p:pic>
      <p:sp>
        <p:nvSpPr>
          <p:cNvPr id="6" name="Rectangle 4"/>
          <p:cNvSpPr>
            <a:spLocks noGrp="1" noChangeArrowheads="1"/>
          </p:cNvSpPr>
          <p:nvPr>
            <p:ph type="title"/>
          </p:nvPr>
        </p:nvSpPr>
        <p:spPr bwMode="gray">
          <a:xfrm>
            <a:off x="122238" y="123164"/>
            <a:ext cx="8793162" cy="292388"/>
          </a:xfrm>
        </p:spPr>
        <p:txBody>
          <a:bodyPr/>
          <a:lstStyle/>
          <a:p>
            <a:pPr eaLnBrk="1" hangingPunct="1"/>
            <a:r>
              <a:rPr lang="en-US" dirty="0" smtClean="0"/>
              <a:t>CUSTOMER ACQUISITION</a:t>
            </a:r>
          </a:p>
        </p:txBody>
      </p:sp>
      <p:sp>
        <p:nvSpPr>
          <p:cNvPr id="7" name="Rectangle 6"/>
          <p:cNvSpPr/>
          <p:nvPr/>
        </p:nvSpPr>
        <p:spPr bwMode="auto">
          <a:xfrm>
            <a:off x="453716" y="523280"/>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defTabSz="933450"/>
            <a:r>
              <a:rPr lang="en-US" dirty="0" smtClean="0">
                <a:solidFill>
                  <a:schemeClr val="tx2"/>
                </a:solidFill>
              </a:rPr>
              <a:t>Cutoff For Targeting:  Marginal Supply Rule</a:t>
            </a:r>
            <a:endParaRPr lang="en-US" dirty="0">
              <a:solidFill>
                <a:schemeClr val="tx2"/>
              </a:solidFill>
            </a:endParaRPr>
          </a:p>
        </p:txBody>
      </p:sp>
      <p:pic>
        <p:nvPicPr>
          <p:cNvPr id="2" name="Picture 1"/>
          <p:cNvPicPr>
            <a:picLocks noChangeAspect="1"/>
          </p:cNvPicPr>
          <p:nvPr/>
        </p:nvPicPr>
        <p:blipFill rotWithShape="1">
          <a:blip r:embed="rId3"/>
          <a:srcRect t="79774"/>
          <a:stretch/>
        </p:blipFill>
        <p:spPr>
          <a:xfrm>
            <a:off x="1070099" y="4083193"/>
            <a:ext cx="6281552" cy="2135959"/>
          </a:xfrm>
          <a:prstGeom prst="rect">
            <a:avLst/>
          </a:prstGeom>
        </p:spPr>
      </p:pic>
      <p:sp>
        <p:nvSpPr>
          <p:cNvPr id="3" name="TextBox 2"/>
          <p:cNvSpPr txBox="1"/>
          <p:nvPr/>
        </p:nvSpPr>
        <p:spPr>
          <a:xfrm>
            <a:off x="3483428" y="3668072"/>
            <a:ext cx="1741714" cy="338554"/>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1943546792"/>
      </p:ext>
    </p:extLst>
  </p:cSld>
  <p:clrMapOvr>
    <a:masterClrMapping/>
  </p:clrMapOvr>
  <p:transition>
    <p:zoom/>
    <p:sndAc>
      <p:end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4"/>
          <p:cNvSpPr>
            <a:spLocks noGrp="1"/>
          </p:cNvSpPr>
          <p:nvPr>
            <p:ph type="sldNum" sz="quarter" idx="11"/>
          </p:nvPr>
        </p:nvSpPr>
        <p:spPr>
          <a:noFill/>
        </p:spPr>
        <p:txBody>
          <a:bodyPr/>
          <a:lstStyle/>
          <a:p>
            <a:pPr defTabSz="912813"/>
            <a:fld id="{DC48CD0A-B3DD-4845-9039-59C2AFEBFA67}" type="slidenum">
              <a:rPr lang="en-US"/>
              <a:pPr defTabSz="912813"/>
              <a:t>65</a:t>
            </a:fld>
            <a:endParaRPr lang="en-US"/>
          </a:p>
        </p:txBody>
      </p:sp>
      <p:sp>
        <p:nvSpPr>
          <p:cNvPr id="34818" name="Rectangle 5"/>
          <p:cNvSpPr>
            <a:spLocks noGrp="1" noChangeArrowheads="1"/>
          </p:cNvSpPr>
          <p:nvPr>
            <p:ph type="title"/>
          </p:nvPr>
        </p:nvSpPr>
        <p:spPr bwMode="gray">
          <a:xfrm>
            <a:off x="122238" y="234950"/>
            <a:ext cx="8793162" cy="292100"/>
          </a:xfrm>
        </p:spPr>
        <p:txBody>
          <a:bodyPr/>
          <a:lstStyle/>
          <a:p>
            <a:pPr eaLnBrk="1" hangingPunct="1"/>
            <a:r>
              <a:rPr lang="en-US" altLang="en-US" dirty="0" smtClean="0"/>
              <a:t>MONETARY VALUE OF SCORING</a:t>
            </a:r>
          </a:p>
        </p:txBody>
      </p:sp>
      <p:sp>
        <p:nvSpPr>
          <p:cNvPr id="34819" name="AutoShape 6"/>
          <p:cNvSpPr>
            <a:spLocks noChangeArrowheads="1"/>
          </p:cNvSpPr>
          <p:nvPr/>
        </p:nvSpPr>
        <p:spPr bwMode="auto">
          <a:xfrm>
            <a:off x="180975" y="938213"/>
            <a:ext cx="2268538" cy="676275"/>
          </a:xfrm>
          <a:prstGeom prst="roundRect">
            <a:avLst>
              <a:gd name="adj" fmla="val 16667"/>
            </a:avLst>
          </a:prstGeom>
          <a:solidFill>
            <a:schemeClr val="accent1"/>
          </a:solidFill>
          <a:ln w="9525">
            <a:noFill/>
            <a:round/>
            <a:headEnd/>
            <a:tailEnd/>
          </a:ln>
        </p:spPr>
        <p:txBody>
          <a:bodyPr wrap="none" anchor="ctr"/>
          <a:lstStyle/>
          <a:p>
            <a:pPr algn="ctr">
              <a:spcBef>
                <a:spcPct val="50000"/>
              </a:spcBef>
            </a:pPr>
            <a:endParaRPr lang="en-US"/>
          </a:p>
        </p:txBody>
      </p:sp>
      <p:sp>
        <p:nvSpPr>
          <p:cNvPr id="34820" name="Rectangle 7"/>
          <p:cNvSpPr>
            <a:spLocks noChangeArrowheads="1"/>
          </p:cNvSpPr>
          <p:nvPr/>
        </p:nvSpPr>
        <p:spPr bwMode="gray">
          <a:xfrm>
            <a:off x="292100" y="1146175"/>
            <a:ext cx="960438" cy="261938"/>
          </a:xfrm>
          <a:prstGeom prst="rect">
            <a:avLst/>
          </a:prstGeom>
          <a:noFill/>
          <a:ln w="9525">
            <a:noFill/>
            <a:miter lim="800000"/>
            <a:headEnd/>
            <a:tailEnd/>
          </a:ln>
        </p:spPr>
        <p:txBody>
          <a:bodyPr wrap="none" lIns="0" tIns="0" rIns="0" bIns="0">
            <a:spAutoFit/>
          </a:bodyPr>
          <a:lstStyle/>
          <a:p>
            <a:pPr defTabSz="912813" eaLnBrk="0" hangingPunct="0">
              <a:spcAft>
                <a:spcPct val="30000"/>
              </a:spcAft>
            </a:pPr>
            <a:r>
              <a:rPr lang="en-US" sz="1700">
                <a:solidFill>
                  <a:schemeClr val="tx2"/>
                </a:solidFill>
                <a:cs typeface="Times New Roman" pitchFamily="18" charset="0"/>
              </a:rPr>
              <a:t>Variables</a:t>
            </a:r>
          </a:p>
        </p:txBody>
      </p:sp>
      <p:sp>
        <p:nvSpPr>
          <p:cNvPr id="34821" name="Rectangle 8"/>
          <p:cNvSpPr>
            <a:spLocks noChangeArrowheads="1"/>
          </p:cNvSpPr>
          <p:nvPr/>
        </p:nvSpPr>
        <p:spPr bwMode="gray">
          <a:xfrm>
            <a:off x="2909888" y="915988"/>
            <a:ext cx="5708650" cy="2616101"/>
          </a:xfrm>
          <a:prstGeom prst="rect">
            <a:avLst/>
          </a:prstGeom>
          <a:noFill/>
          <a:ln w="9525">
            <a:noFill/>
            <a:miter lim="800000"/>
            <a:headEnd/>
            <a:tailEnd/>
          </a:ln>
        </p:spPr>
        <p:txBody>
          <a:bodyPr lIns="0" tIns="0" rIns="0" bIns="0">
            <a:spAutoFit/>
          </a:bodyPr>
          <a:lstStyle/>
          <a:p>
            <a:pPr marL="114300" lvl="1" indent="-112713" algn="l" defTabSz="912813">
              <a:spcAft>
                <a:spcPct val="30000"/>
              </a:spcAft>
              <a:buSzPct val="120000"/>
              <a:buFontTx/>
              <a:buChar char="•"/>
            </a:pPr>
            <a:r>
              <a:rPr lang="en-US" sz="1700" b="0" i="1" dirty="0" err="1"/>
              <a:t>y</a:t>
            </a:r>
            <a:r>
              <a:rPr lang="en-US" sz="1700" b="0" i="1" baseline="-25000" dirty="0" err="1"/>
              <a:t>p</a:t>
            </a:r>
            <a:r>
              <a:rPr lang="en-US" sz="1700" b="0" i="1" dirty="0"/>
              <a:t> </a:t>
            </a:r>
            <a:r>
              <a:rPr lang="en-US" sz="1700" b="0" dirty="0"/>
              <a:t>– </a:t>
            </a:r>
            <a:r>
              <a:rPr lang="en-US" sz="1700" dirty="0"/>
              <a:t>predicted</a:t>
            </a:r>
            <a:r>
              <a:rPr lang="en-US" sz="1700" b="0" dirty="0"/>
              <a:t> response probability</a:t>
            </a:r>
          </a:p>
          <a:p>
            <a:pPr marL="114300" lvl="1" indent="-112713" algn="l" defTabSz="912813">
              <a:spcAft>
                <a:spcPct val="30000"/>
              </a:spcAft>
              <a:buSzPct val="120000"/>
              <a:buFontTx/>
              <a:buChar char="•"/>
            </a:pPr>
            <a:r>
              <a:rPr lang="en-US" sz="1700" b="0" i="1" dirty="0"/>
              <a:t>c</a:t>
            </a:r>
            <a:r>
              <a:rPr lang="en-US" sz="1700" b="0" dirty="0"/>
              <a:t> – </a:t>
            </a:r>
            <a:r>
              <a:rPr lang="en-US" sz="1700" dirty="0"/>
              <a:t>cutoff threshold </a:t>
            </a:r>
            <a:r>
              <a:rPr lang="en-US" sz="1700" b="0" dirty="0"/>
              <a:t>for </a:t>
            </a:r>
            <a:r>
              <a:rPr lang="en-US" sz="1700" b="0" dirty="0" err="1"/>
              <a:t>y</a:t>
            </a:r>
            <a:r>
              <a:rPr lang="en-US" sz="1700" b="0" baseline="-25000" dirty="0" err="1"/>
              <a:t>p</a:t>
            </a:r>
            <a:r>
              <a:rPr lang="en-US" sz="1700" b="0" dirty="0"/>
              <a:t> for mailing</a:t>
            </a:r>
          </a:p>
          <a:p>
            <a:pPr marL="114300" lvl="1" indent="-112713" algn="l" defTabSz="912813">
              <a:spcAft>
                <a:spcPct val="30000"/>
              </a:spcAft>
              <a:buSzPct val="120000"/>
              <a:buFontTx/>
              <a:buChar char="•"/>
            </a:pPr>
            <a:r>
              <a:rPr lang="en-US" sz="1700" b="0" i="1" dirty="0" err="1"/>
              <a:t>y</a:t>
            </a:r>
            <a:r>
              <a:rPr lang="en-US" sz="1700" b="0" i="1" baseline="-25000" dirty="0" err="1"/>
              <a:t>actual</a:t>
            </a:r>
            <a:r>
              <a:rPr lang="en-US" sz="1700" b="0" dirty="0"/>
              <a:t> – 1 if prospects responds, 0 otherwise</a:t>
            </a:r>
          </a:p>
          <a:p>
            <a:pPr marL="114300" lvl="1" indent="-112713" algn="l" defTabSz="912813">
              <a:spcAft>
                <a:spcPct val="30000"/>
              </a:spcAft>
              <a:buSzPct val="120000"/>
              <a:buFontTx/>
              <a:buChar char="•"/>
            </a:pPr>
            <a:r>
              <a:rPr lang="en-US" sz="1700" b="0" i="1" dirty="0"/>
              <a:t>R</a:t>
            </a:r>
            <a:r>
              <a:rPr lang="en-US" sz="1700" b="0" dirty="0"/>
              <a:t> – list </a:t>
            </a:r>
            <a:r>
              <a:rPr lang="en-US" sz="1700" dirty="0"/>
              <a:t>rental cost </a:t>
            </a:r>
            <a:r>
              <a:rPr lang="en-US" sz="1700" b="0" dirty="0"/>
              <a:t>per contact</a:t>
            </a:r>
          </a:p>
          <a:p>
            <a:pPr marL="114300" lvl="1" indent="-112713" algn="l" defTabSz="912813">
              <a:spcAft>
                <a:spcPct val="30000"/>
              </a:spcAft>
              <a:buSzPct val="120000"/>
              <a:buFontTx/>
              <a:buChar char="•"/>
            </a:pPr>
            <a:r>
              <a:rPr lang="en-US" sz="1700" b="0" i="1" dirty="0"/>
              <a:t>S</a:t>
            </a:r>
            <a:r>
              <a:rPr lang="en-US" sz="1700" b="0" dirty="0"/>
              <a:t> – </a:t>
            </a:r>
            <a:r>
              <a:rPr lang="en-US" sz="1700" dirty="0"/>
              <a:t>solicitation cost </a:t>
            </a:r>
            <a:r>
              <a:rPr lang="en-US" sz="1700" b="0" dirty="0"/>
              <a:t>per contact</a:t>
            </a:r>
          </a:p>
          <a:p>
            <a:pPr marL="114300" lvl="1" indent="-112713" algn="l" defTabSz="912813">
              <a:spcAft>
                <a:spcPct val="30000"/>
              </a:spcAft>
              <a:buSzPct val="120000"/>
              <a:buFontTx/>
              <a:buChar char="•"/>
            </a:pPr>
            <a:r>
              <a:rPr lang="en-US" sz="1700" b="0" i="1" dirty="0"/>
              <a:t>E</a:t>
            </a:r>
            <a:r>
              <a:rPr lang="en-US" sz="1700" b="0" dirty="0"/>
              <a:t> – average customer </a:t>
            </a:r>
            <a:r>
              <a:rPr lang="en-US" sz="1700" dirty="0" smtClean="0"/>
              <a:t>value</a:t>
            </a:r>
            <a:r>
              <a:rPr lang="en-US" sz="1700" b="0" dirty="0" smtClean="0"/>
              <a:t> </a:t>
            </a:r>
            <a:r>
              <a:rPr lang="en-US" sz="1700" b="0" dirty="0"/>
              <a:t>per successful acquisition</a:t>
            </a:r>
          </a:p>
        </p:txBody>
      </p:sp>
      <p:sp>
        <p:nvSpPr>
          <p:cNvPr id="34822" name="Rectangle 3"/>
          <p:cNvSpPr>
            <a:spLocks noChangeArrowheads="1"/>
          </p:cNvSpPr>
          <p:nvPr/>
        </p:nvSpPr>
        <p:spPr bwMode="gray">
          <a:xfrm>
            <a:off x="2884488" y="3741064"/>
            <a:ext cx="5661025" cy="2877711"/>
          </a:xfrm>
          <a:prstGeom prst="rect">
            <a:avLst/>
          </a:prstGeom>
          <a:noFill/>
          <a:ln w="9525">
            <a:noFill/>
            <a:miter lim="800000"/>
            <a:headEnd/>
            <a:tailEnd/>
          </a:ln>
        </p:spPr>
        <p:txBody>
          <a:bodyPr lIns="0" tIns="0" rIns="0" bIns="0">
            <a:spAutoFit/>
          </a:bodyPr>
          <a:lstStyle/>
          <a:p>
            <a:pPr marL="114300" lvl="1" indent="-112713" algn="just" defTabSz="912813">
              <a:spcAft>
                <a:spcPct val="50000"/>
              </a:spcAft>
              <a:buSzPct val="120000"/>
              <a:buFontTx/>
              <a:buChar char="•"/>
            </a:pPr>
            <a:r>
              <a:rPr lang="en-US" sz="1700" b="0" dirty="0"/>
              <a:t>The profit from generated from </a:t>
            </a:r>
            <a:r>
              <a:rPr lang="en-US" sz="1700" dirty="0"/>
              <a:t>a customer on the list </a:t>
            </a:r>
            <a:r>
              <a:rPr lang="en-US" sz="1700" b="0" dirty="0"/>
              <a:t>is</a:t>
            </a:r>
          </a:p>
          <a:p>
            <a:pPr marL="571500" lvl="2" indent="-112713" algn="just" defTabSz="912813">
              <a:spcAft>
                <a:spcPct val="50000"/>
              </a:spcAft>
              <a:buSzPct val="120000"/>
            </a:pPr>
            <a:r>
              <a:rPr lang="en-US" sz="1700" b="0" i="1" dirty="0" smtClean="0"/>
              <a:t>- </a:t>
            </a:r>
            <a:r>
              <a:rPr lang="en-US" sz="1700" b="0" i="1" dirty="0"/>
              <a:t>R	</a:t>
            </a:r>
            <a:r>
              <a:rPr lang="en-US" sz="1700" b="0" dirty="0"/>
              <a:t>	, if </a:t>
            </a:r>
            <a:r>
              <a:rPr lang="en-US" sz="1700" b="0" i="1" dirty="0" err="1"/>
              <a:t>y</a:t>
            </a:r>
            <a:r>
              <a:rPr lang="en-US" sz="1700" b="0" i="1" baseline="-25000" dirty="0" err="1"/>
              <a:t>p</a:t>
            </a:r>
            <a:r>
              <a:rPr lang="en-US" sz="1700" b="0" i="1" dirty="0"/>
              <a:t> &lt; c</a:t>
            </a:r>
          </a:p>
          <a:p>
            <a:pPr marL="571500" lvl="2" indent="-112713" algn="just" defTabSz="912813">
              <a:spcAft>
                <a:spcPct val="50000"/>
              </a:spcAft>
              <a:buSzPct val="120000"/>
            </a:pPr>
            <a:r>
              <a:rPr lang="en-US" sz="1700" b="0" i="1" dirty="0"/>
              <a:t>- R- S</a:t>
            </a:r>
            <a:r>
              <a:rPr lang="en-US" sz="1700" b="0" dirty="0"/>
              <a:t>	, if </a:t>
            </a:r>
            <a:r>
              <a:rPr lang="en-US" sz="1700" b="0" i="1" dirty="0" err="1"/>
              <a:t>y</a:t>
            </a:r>
            <a:r>
              <a:rPr lang="en-US" sz="1700" b="0" i="1" baseline="-25000" dirty="0" err="1"/>
              <a:t>p</a:t>
            </a:r>
            <a:r>
              <a:rPr lang="en-US" sz="1700" b="0" i="1" dirty="0"/>
              <a:t> &gt; c </a:t>
            </a:r>
            <a:r>
              <a:rPr lang="en-US" sz="1700" b="0" dirty="0"/>
              <a:t>and </a:t>
            </a:r>
            <a:r>
              <a:rPr lang="en-US" sz="1700" b="0" i="1" dirty="0" err="1"/>
              <a:t>y</a:t>
            </a:r>
            <a:r>
              <a:rPr lang="en-US" sz="1700" b="0" i="1" baseline="-25000" dirty="0" err="1"/>
              <a:t>actual</a:t>
            </a:r>
            <a:r>
              <a:rPr lang="en-US" sz="1700" b="0" i="1" dirty="0"/>
              <a:t> = 0</a:t>
            </a:r>
          </a:p>
          <a:p>
            <a:pPr marL="571500" lvl="2" indent="-112713" algn="just" defTabSz="912813">
              <a:spcAft>
                <a:spcPct val="50000"/>
              </a:spcAft>
              <a:buSzPct val="120000"/>
            </a:pPr>
            <a:r>
              <a:rPr lang="en-US" sz="1700" b="0" i="1" dirty="0"/>
              <a:t>E - R - S</a:t>
            </a:r>
            <a:r>
              <a:rPr lang="en-US" sz="1700" b="0" dirty="0"/>
              <a:t>	,  if </a:t>
            </a:r>
            <a:r>
              <a:rPr lang="en-US" sz="1700" b="0" i="1" dirty="0" err="1"/>
              <a:t>y</a:t>
            </a:r>
            <a:r>
              <a:rPr lang="en-US" sz="1700" b="0" i="1" baseline="-25000" dirty="0" err="1"/>
              <a:t>p</a:t>
            </a:r>
            <a:r>
              <a:rPr lang="en-US" sz="1700" b="0" i="1" dirty="0"/>
              <a:t> &gt; c </a:t>
            </a:r>
            <a:r>
              <a:rPr lang="en-US" sz="1700" b="0" dirty="0"/>
              <a:t>and </a:t>
            </a:r>
            <a:r>
              <a:rPr lang="en-US" sz="1700" b="0" i="1" dirty="0" err="1"/>
              <a:t>y</a:t>
            </a:r>
            <a:r>
              <a:rPr lang="en-US" sz="1700" b="0" i="1" baseline="-25000" dirty="0" err="1"/>
              <a:t>actual</a:t>
            </a:r>
            <a:r>
              <a:rPr lang="en-US" sz="1700" b="0" i="1" dirty="0"/>
              <a:t> =1</a:t>
            </a:r>
          </a:p>
          <a:p>
            <a:pPr marL="114300" lvl="1" indent="-112713" algn="just" defTabSz="912813">
              <a:spcAft>
                <a:spcPct val="50000"/>
              </a:spcAft>
              <a:buSzPct val="120000"/>
              <a:buFont typeface="Arial" charset="0"/>
              <a:buChar char="•"/>
            </a:pPr>
            <a:r>
              <a:rPr lang="en-US" sz="1700" b="0" dirty="0" smtClean="0"/>
              <a:t>Calculate the profits with and without targeting</a:t>
            </a:r>
          </a:p>
          <a:p>
            <a:pPr marL="114300" lvl="1" indent="-112713" algn="just" defTabSz="912813">
              <a:spcAft>
                <a:spcPct val="50000"/>
              </a:spcAft>
              <a:buSzPct val="120000"/>
              <a:buFont typeface="Arial" charset="0"/>
              <a:buChar char="•"/>
            </a:pPr>
            <a:endParaRPr lang="en-US" sz="1700" b="0" dirty="0"/>
          </a:p>
        </p:txBody>
      </p:sp>
      <p:sp>
        <p:nvSpPr>
          <p:cNvPr id="34823" name="AutoShape 9"/>
          <p:cNvSpPr>
            <a:spLocks noChangeArrowheads="1"/>
          </p:cNvSpPr>
          <p:nvPr/>
        </p:nvSpPr>
        <p:spPr bwMode="auto">
          <a:xfrm>
            <a:off x="180975" y="3508375"/>
            <a:ext cx="2249488" cy="676275"/>
          </a:xfrm>
          <a:prstGeom prst="roundRect">
            <a:avLst>
              <a:gd name="adj" fmla="val 16667"/>
            </a:avLst>
          </a:prstGeom>
          <a:solidFill>
            <a:schemeClr val="accent1"/>
          </a:solidFill>
          <a:ln w="9525">
            <a:noFill/>
            <a:round/>
            <a:headEnd/>
            <a:tailEnd/>
          </a:ln>
        </p:spPr>
        <p:txBody>
          <a:bodyPr wrap="none" anchor="ctr"/>
          <a:lstStyle/>
          <a:p>
            <a:pPr algn="ctr">
              <a:spcBef>
                <a:spcPct val="50000"/>
              </a:spcBef>
            </a:pPr>
            <a:endParaRPr lang="en-US"/>
          </a:p>
        </p:txBody>
      </p:sp>
      <p:sp>
        <p:nvSpPr>
          <p:cNvPr id="34824" name="Rectangle 10"/>
          <p:cNvSpPr>
            <a:spLocks noChangeArrowheads="1"/>
          </p:cNvSpPr>
          <p:nvPr/>
        </p:nvSpPr>
        <p:spPr bwMode="gray">
          <a:xfrm>
            <a:off x="290513" y="3721100"/>
            <a:ext cx="568325" cy="261938"/>
          </a:xfrm>
          <a:prstGeom prst="rect">
            <a:avLst/>
          </a:prstGeom>
          <a:noFill/>
          <a:ln w="9525">
            <a:noFill/>
            <a:miter lim="800000"/>
            <a:headEnd/>
            <a:tailEnd/>
          </a:ln>
        </p:spPr>
        <p:txBody>
          <a:bodyPr wrap="none" lIns="0" tIns="0" rIns="0" bIns="0">
            <a:spAutoFit/>
          </a:bodyPr>
          <a:lstStyle/>
          <a:p>
            <a:pPr defTabSz="912813" eaLnBrk="0" hangingPunct="0">
              <a:spcAft>
                <a:spcPct val="30000"/>
              </a:spcAft>
            </a:pPr>
            <a:r>
              <a:rPr lang="de-DE" sz="1700">
                <a:solidFill>
                  <a:schemeClr val="tx2"/>
                </a:solidFill>
                <a:cs typeface="Times New Roman" pitchFamily="18" charset="0"/>
              </a:rPr>
              <a:t>Profit</a:t>
            </a:r>
            <a:endParaRPr lang="en-US" sz="1700">
              <a:solidFill>
                <a:schemeClr val="tx2"/>
              </a:solidFill>
              <a:cs typeface="Times New Roman" pitchFamily="18" charset="0"/>
            </a:endParaRPr>
          </a:p>
        </p:txBody>
      </p:sp>
    </p:spTree>
    <p:extLst>
      <p:ext uri="{BB962C8B-B14F-4D97-AF65-F5344CB8AC3E}">
        <p14:creationId xmlns:p14="http://schemas.microsoft.com/office/powerpoint/2010/main" val="3694614945"/>
      </p:ext>
    </p:extLst>
  </p:cSld>
  <p:clrMapOvr>
    <a:masterClrMapping/>
  </p:clrMapOvr>
  <p:transition>
    <p:zoom/>
    <p:sndAc>
      <p:end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36866" name="Slide Number Placeholder 4"/>
          <p:cNvSpPr>
            <a:spLocks noGrp="1"/>
          </p:cNvSpPr>
          <p:nvPr>
            <p:ph type="sldNum" sz="quarter" idx="11"/>
          </p:nvPr>
        </p:nvSpPr>
        <p:spPr>
          <a:noFill/>
        </p:spPr>
        <p:txBody>
          <a:bodyPr/>
          <a:lstStyle/>
          <a:p>
            <a:pPr defTabSz="912813"/>
            <a:fld id="{C0B7E70F-D886-41E9-B0E4-7C47EDF46968}" type="slidenum">
              <a:rPr lang="en-US"/>
              <a:pPr defTabSz="912813"/>
              <a:t>66</a:t>
            </a:fld>
            <a:endParaRPr lang="en-US"/>
          </a:p>
        </p:txBody>
      </p:sp>
      <p:sp>
        <p:nvSpPr>
          <p:cNvPr id="36867" name="Rectangle 3"/>
          <p:cNvSpPr>
            <a:spLocks noGrp="1" noChangeArrowheads="1"/>
          </p:cNvSpPr>
          <p:nvPr>
            <p:ph type="title"/>
          </p:nvPr>
        </p:nvSpPr>
        <p:spPr>
          <a:xfrm>
            <a:off x="122238" y="234950"/>
            <a:ext cx="8793162" cy="292100"/>
          </a:xfrm>
        </p:spPr>
        <p:txBody>
          <a:bodyPr/>
          <a:lstStyle/>
          <a:p>
            <a:pPr eaLnBrk="1" hangingPunct="1"/>
            <a:r>
              <a:rPr lang="en-US" dirty="0" smtClean="0"/>
              <a:t>LIST SCORING – RESULTS</a:t>
            </a:r>
          </a:p>
        </p:txBody>
      </p:sp>
      <p:sp>
        <p:nvSpPr>
          <p:cNvPr id="36868"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sz="1800" b="0">
              <a:cs typeface="Arial" charset="0"/>
            </a:endParaRPr>
          </a:p>
        </p:txBody>
      </p:sp>
      <p:sp>
        <p:nvSpPr>
          <p:cNvPr id="3686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36870"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36871"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36872"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36873" name="Rectangle 15"/>
          <p:cNvSpPr>
            <a:spLocks noChangeArrowheads="1"/>
          </p:cNvSpPr>
          <p:nvPr/>
        </p:nvSpPr>
        <p:spPr bwMode="auto">
          <a:xfrm>
            <a:off x="0" y="0"/>
            <a:ext cx="9144000" cy="0"/>
          </a:xfrm>
          <a:prstGeom prst="rect">
            <a:avLst/>
          </a:prstGeom>
          <a:noFill/>
          <a:ln w="9525">
            <a:noFill/>
            <a:miter lim="800000"/>
            <a:headEnd/>
            <a:tailEnd/>
          </a:ln>
        </p:spPr>
        <p:txBody>
          <a:bodyPr anchor="ctr">
            <a:spAutoFit/>
          </a:bodyPr>
          <a:lstStyle/>
          <a:p>
            <a:pPr algn="ctr">
              <a:spcBef>
                <a:spcPct val="50000"/>
              </a:spcBef>
            </a:pPr>
            <a:endParaRPr lang="en-US"/>
          </a:p>
        </p:txBody>
      </p:sp>
      <p:sp>
        <p:nvSpPr>
          <p:cNvPr id="12" name="Rectangle 5"/>
          <p:cNvSpPr txBox="1">
            <a:spLocks noChangeArrowheads="1"/>
          </p:cNvSpPr>
          <p:nvPr/>
        </p:nvSpPr>
        <p:spPr bwMode="auto">
          <a:xfrm>
            <a:off x="636588" y="782864"/>
            <a:ext cx="6502400" cy="4600575"/>
          </a:xfrm>
          <a:prstGeom prst="rect">
            <a:avLst/>
          </a:prstGeom>
          <a:noFill/>
          <a:ln w="9525">
            <a:noFill/>
            <a:miter lim="800000"/>
            <a:headEnd/>
            <a:tailEnd/>
          </a:ln>
          <a:effectLst/>
        </p:spPr>
        <p:txBody>
          <a:bodyPr lIns="0" tIns="0" rIns="0" bIns="0">
            <a:spAutoFit/>
          </a:bodyPr>
          <a:lstStyle/>
          <a:p>
            <a:pPr defTabSz="912813">
              <a:buSzPct val="120000"/>
              <a:defRPr/>
            </a:pPr>
            <a:r>
              <a:rPr lang="en-US" sz="1700" i="1" kern="0" dirty="0">
                <a:solidFill>
                  <a:schemeClr val="tx2"/>
                </a:solidFill>
                <a:latin typeface="+mn-lt"/>
              </a:rPr>
              <a:t>Example: </a:t>
            </a:r>
            <a:r>
              <a:rPr lang="en-US" sz="1700" b="0" i="1" kern="0" dirty="0">
                <a:solidFill>
                  <a:schemeClr val="tx2"/>
                </a:solidFill>
                <a:latin typeface="+mn-lt"/>
              </a:rPr>
              <a:t>S=6, E=30, c=0.2, R=1</a:t>
            </a:r>
          </a:p>
          <a:p>
            <a:pPr defTabSz="912813">
              <a:buSzPct val="120000"/>
              <a:defRPr/>
            </a:pPr>
            <a:endParaRPr lang="en-US" sz="170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700" b="0" i="1" kern="0" dirty="0">
              <a:solidFill>
                <a:schemeClr val="tx2"/>
              </a:solidFill>
              <a:latin typeface="+mn-lt"/>
            </a:endParaRPr>
          </a:p>
          <a:p>
            <a:pPr defTabSz="912813">
              <a:buSzPct val="120000"/>
              <a:defRPr/>
            </a:pPr>
            <a:endParaRPr lang="en-US" sz="1000" b="0" kern="0" dirty="0">
              <a:solidFill>
                <a:schemeClr val="tx2"/>
              </a:solidFill>
              <a:latin typeface="+mn-lt"/>
            </a:endParaRPr>
          </a:p>
        </p:txBody>
      </p:sp>
      <p:pic>
        <p:nvPicPr>
          <p:cNvPr id="36875" name="Picture 2"/>
          <p:cNvPicPr>
            <a:picLocks noChangeAspect="1" noChangeArrowheads="1"/>
          </p:cNvPicPr>
          <p:nvPr/>
        </p:nvPicPr>
        <p:blipFill rotWithShape="1">
          <a:blip r:embed="rId3"/>
          <a:srcRect b="10264"/>
          <a:stretch/>
        </p:blipFill>
        <p:spPr bwMode="auto">
          <a:xfrm>
            <a:off x="1127919" y="1997982"/>
            <a:ext cx="5472112" cy="3790723"/>
          </a:xfrm>
          <a:prstGeom prst="rect">
            <a:avLst/>
          </a:prstGeom>
          <a:noFill/>
          <a:ln w="9525">
            <a:noFill/>
            <a:miter lim="800000"/>
            <a:headEnd/>
            <a:tailEnd/>
          </a:ln>
        </p:spPr>
      </p:pic>
    </p:spTree>
    <p:extLst>
      <p:ext uri="{BB962C8B-B14F-4D97-AF65-F5344CB8AC3E}">
        <p14:creationId xmlns:p14="http://schemas.microsoft.com/office/powerpoint/2010/main" val="2497460108"/>
      </p:ext>
    </p:extLst>
  </p:cSld>
  <p:clrMapOvr>
    <a:masterClrMapping/>
  </p:clrMapOvr>
  <p:transition>
    <p:zoom/>
    <p:sndAc>
      <p:end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67</a:t>
            </a:fld>
            <a:endParaRPr lang="en-US"/>
          </a:p>
        </p:txBody>
      </p:sp>
      <p:pic>
        <p:nvPicPr>
          <p:cNvPr id="5" name="Picture 4"/>
          <p:cNvPicPr>
            <a:picLocks noChangeAspect="1"/>
          </p:cNvPicPr>
          <p:nvPr/>
        </p:nvPicPr>
        <p:blipFill rotWithShape="1">
          <a:blip r:embed="rId2"/>
          <a:srcRect r="46063" b="26392"/>
          <a:stretch/>
        </p:blipFill>
        <p:spPr>
          <a:xfrm>
            <a:off x="1365761" y="800870"/>
            <a:ext cx="6165031" cy="4732563"/>
          </a:xfrm>
          <a:prstGeom prst="rect">
            <a:avLst/>
          </a:prstGeom>
        </p:spPr>
      </p:pic>
      <p:sp>
        <p:nvSpPr>
          <p:cNvPr id="6" name="Rectangle 5"/>
          <p:cNvSpPr>
            <a:spLocks noGrp="1" noChangeArrowheads="1"/>
          </p:cNvSpPr>
          <p:nvPr>
            <p:ph type="title"/>
          </p:nvPr>
        </p:nvSpPr>
        <p:spPr bwMode="gray">
          <a:xfrm>
            <a:off x="122238" y="234950"/>
            <a:ext cx="8793162" cy="292100"/>
          </a:xfrm>
        </p:spPr>
        <p:txBody>
          <a:bodyPr/>
          <a:lstStyle/>
          <a:p>
            <a:pPr eaLnBrk="1" hangingPunct="1"/>
            <a:r>
              <a:rPr lang="en-US" altLang="en-US" dirty="0" smtClean="0"/>
              <a:t>MONETARY VALUE OF SCORING</a:t>
            </a:r>
          </a:p>
        </p:txBody>
      </p:sp>
    </p:spTree>
    <p:extLst>
      <p:ext uri="{BB962C8B-B14F-4D97-AF65-F5344CB8AC3E}">
        <p14:creationId xmlns:p14="http://schemas.microsoft.com/office/powerpoint/2010/main" val="3244864747"/>
      </p:ext>
    </p:extLst>
  </p:cSld>
  <p:clrMapOvr>
    <a:masterClrMapping/>
  </p:clrMapOvr>
  <p:transition>
    <p:zoom/>
    <p:sndAc>
      <p:end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68</a:t>
            </a:fld>
            <a:endParaRPr lang="en-US"/>
          </a:p>
        </p:txBody>
      </p:sp>
      <p:sp>
        <p:nvSpPr>
          <p:cNvPr id="3" name="Rectangle 36"/>
          <p:cNvSpPr>
            <a:spLocks noChangeArrowheads="1"/>
          </p:cNvSpPr>
          <p:nvPr/>
        </p:nvSpPr>
        <p:spPr bwMode="auto">
          <a:xfrm>
            <a:off x="500062" y="433802"/>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4"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SCORING MODELS FOR CUSTOMER ACQUISITION</a:t>
            </a:r>
          </a:p>
        </p:txBody>
      </p:sp>
      <p:sp>
        <p:nvSpPr>
          <p:cNvPr id="5" name="Rectangle 5"/>
          <p:cNvSpPr txBox="1">
            <a:spLocks noChangeArrowheads="1"/>
          </p:cNvSpPr>
          <p:nvPr/>
        </p:nvSpPr>
        <p:spPr bwMode="auto">
          <a:xfrm>
            <a:off x="656771" y="506691"/>
            <a:ext cx="6502400" cy="261610"/>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Key Concepts</a:t>
            </a:r>
            <a:endParaRPr lang="en-US" sz="1700" i="1" dirty="0">
              <a:solidFill>
                <a:schemeClr val="tx2"/>
              </a:solidFill>
            </a:endParaRPr>
          </a:p>
        </p:txBody>
      </p:sp>
      <p:sp>
        <p:nvSpPr>
          <p:cNvPr id="7" name="Rectangle 4"/>
          <p:cNvSpPr>
            <a:spLocks noChangeArrowheads="1"/>
          </p:cNvSpPr>
          <p:nvPr/>
        </p:nvSpPr>
        <p:spPr bwMode="auto">
          <a:xfrm>
            <a:off x="574707" y="1445169"/>
            <a:ext cx="7556499" cy="3739485"/>
          </a:xfrm>
          <a:prstGeom prst="rect">
            <a:avLst/>
          </a:prstGeom>
          <a:solidFill>
            <a:schemeClr val="bg1">
              <a:lumMod val="95000"/>
            </a:schemeClr>
          </a:solidFill>
          <a:ln w="9525">
            <a:noFill/>
            <a:miter lim="800000"/>
            <a:headEnd/>
            <a:tailEnd/>
          </a:ln>
        </p:spPr>
        <p:txBody>
          <a:bodyPr wrap="square" lIns="0" tIns="0" rIns="0" bIns="0">
            <a:spAutoFit/>
          </a:bodyPr>
          <a:lstStyle/>
          <a:p>
            <a:pPr marL="285750" indent="-285750" algn="l">
              <a:spcBef>
                <a:spcPct val="50000"/>
              </a:spcBef>
              <a:buFont typeface="Wingdings" panose="05000000000000000000" pitchFamily="2" charset="2"/>
              <a:buChar char="Ø"/>
            </a:pPr>
            <a:r>
              <a:rPr lang="en-US" sz="1800" b="0" dirty="0" smtClean="0">
                <a:solidFill>
                  <a:schemeClr val="tx2"/>
                </a:solidFill>
              </a:rPr>
              <a:t>Probability models give us the ability to score customer prospects on the basis of demographic and category interest variables</a:t>
            </a:r>
          </a:p>
          <a:p>
            <a:pPr marL="742950" lvl="1" indent="-285750" algn="l">
              <a:buFont typeface="Wingdings" panose="05000000000000000000" pitchFamily="2" charset="2"/>
              <a:buChar char="Ø"/>
            </a:pPr>
            <a:r>
              <a:rPr lang="en-US" sz="1800" b="0" dirty="0" smtClean="0">
                <a:solidFill>
                  <a:schemeClr val="tx2"/>
                </a:solidFill>
              </a:rPr>
              <a:t>The </a:t>
            </a:r>
            <a:r>
              <a:rPr lang="en-US" sz="1800" b="0" i="1" u="sng" dirty="0" smtClean="0">
                <a:solidFill>
                  <a:schemeClr val="tx2"/>
                </a:solidFill>
              </a:rPr>
              <a:t>score</a:t>
            </a:r>
            <a:r>
              <a:rPr lang="en-US" sz="1800" b="0" dirty="0" smtClean="0">
                <a:solidFill>
                  <a:schemeClr val="tx2"/>
                </a:solidFill>
              </a:rPr>
              <a:t> function maps observed predictor variables into a propensity to buy score</a:t>
            </a:r>
          </a:p>
          <a:p>
            <a:pPr marL="742950" lvl="1" indent="-285750" algn="l">
              <a:buFont typeface="Wingdings" panose="05000000000000000000" pitchFamily="2" charset="2"/>
              <a:buChar char="Ø"/>
            </a:pPr>
            <a:r>
              <a:rPr lang="en-US" sz="1800" b="0" dirty="0" smtClean="0">
                <a:solidFill>
                  <a:schemeClr val="tx2"/>
                </a:solidFill>
              </a:rPr>
              <a:t>The </a:t>
            </a:r>
            <a:r>
              <a:rPr lang="en-US" sz="1800" b="0" i="1" u="sng" dirty="0" smtClean="0">
                <a:solidFill>
                  <a:schemeClr val="tx2"/>
                </a:solidFill>
              </a:rPr>
              <a:t>link</a:t>
            </a:r>
            <a:r>
              <a:rPr lang="en-US" sz="1800" b="0" dirty="0" smtClean="0">
                <a:solidFill>
                  <a:schemeClr val="tx2"/>
                </a:solidFill>
              </a:rPr>
              <a:t> function maps the score into a probability between 0-1 conditional on the predictors</a:t>
            </a:r>
          </a:p>
          <a:p>
            <a:pPr marL="285750" indent="-285750" algn="l">
              <a:spcBef>
                <a:spcPct val="50000"/>
              </a:spcBef>
              <a:buFont typeface="Wingdings" panose="05000000000000000000" pitchFamily="2" charset="2"/>
              <a:buChar char="Ø"/>
            </a:pPr>
            <a:r>
              <a:rPr lang="en-US" sz="1800" b="0" dirty="0" smtClean="0">
                <a:solidFill>
                  <a:schemeClr val="tx2"/>
                </a:solidFill>
              </a:rPr>
              <a:t>Model is estimated on estimation/training sample and validated on holdout/test sample</a:t>
            </a:r>
          </a:p>
          <a:p>
            <a:pPr marL="285750" indent="-285750" algn="l">
              <a:spcBef>
                <a:spcPct val="50000"/>
              </a:spcBef>
              <a:buFont typeface="Wingdings" panose="05000000000000000000" pitchFamily="2" charset="2"/>
              <a:buChar char="Ø"/>
            </a:pPr>
            <a:r>
              <a:rPr lang="en-US" sz="1800" b="0" dirty="0" smtClean="0">
                <a:solidFill>
                  <a:schemeClr val="tx2"/>
                </a:solidFill>
              </a:rPr>
              <a:t>Once model is in place can use it to score a large list of customer prospects and make targeting decisions</a:t>
            </a:r>
          </a:p>
          <a:p>
            <a:pPr marL="285750" indent="-285750" algn="l">
              <a:spcBef>
                <a:spcPct val="50000"/>
              </a:spcBef>
              <a:buFont typeface="Wingdings" panose="05000000000000000000" pitchFamily="2" charset="2"/>
              <a:buChar char="Ø"/>
            </a:pPr>
            <a:endParaRPr lang="en-US" sz="1800" b="0" dirty="0" smtClean="0">
              <a:solidFill>
                <a:schemeClr val="tx2"/>
              </a:solidFill>
            </a:endParaRPr>
          </a:p>
        </p:txBody>
      </p:sp>
    </p:spTree>
    <p:extLst>
      <p:ext uri="{BB962C8B-B14F-4D97-AF65-F5344CB8AC3E}">
        <p14:creationId xmlns:p14="http://schemas.microsoft.com/office/powerpoint/2010/main" val="975293018"/>
      </p:ext>
    </p:extLst>
  </p:cSld>
  <p:clrMapOvr>
    <a:masterClrMapping/>
  </p:clrMapOvr>
  <p:transition>
    <p:zoom/>
    <p:sndAc>
      <p:end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a:t>
            </a:fld>
            <a:endParaRPr lang="en-US"/>
          </a:p>
        </p:txBody>
      </p:sp>
      <p:pic>
        <p:nvPicPr>
          <p:cNvPr id="5" name="Picture 4"/>
          <p:cNvPicPr>
            <a:picLocks noChangeAspect="1"/>
          </p:cNvPicPr>
          <p:nvPr/>
        </p:nvPicPr>
        <p:blipFill rotWithShape="1">
          <a:blip r:embed="rId2"/>
          <a:srcRect t="8307" b="5344"/>
          <a:stretch/>
        </p:blipFill>
        <p:spPr>
          <a:xfrm>
            <a:off x="122238" y="1839686"/>
            <a:ext cx="9144000" cy="4441372"/>
          </a:xfrm>
          <a:prstGeom prst="rect">
            <a:avLst/>
          </a:prstGeom>
        </p:spPr>
      </p:pic>
      <p:sp>
        <p:nvSpPr>
          <p:cNvPr id="6" name="Rectangle 4"/>
          <p:cNvSpPr>
            <a:spLocks noGrp="1" noChangeArrowheads="1"/>
          </p:cNvSpPr>
          <p:nvPr>
            <p:ph type="title"/>
          </p:nvPr>
        </p:nvSpPr>
        <p:spPr bwMode="gray">
          <a:xfrm>
            <a:off x="122238" y="234950"/>
            <a:ext cx="8793162" cy="292388"/>
          </a:xfrm>
        </p:spPr>
        <p:txBody>
          <a:bodyPr/>
          <a:lstStyle/>
          <a:p>
            <a:pPr eaLnBrk="1" hangingPunct="1"/>
            <a:r>
              <a:rPr lang="en-US" dirty="0" smtClean="0"/>
              <a:t>CUSTOMER ACQUISITION</a:t>
            </a:r>
          </a:p>
        </p:txBody>
      </p:sp>
      <p:sp>
        <p:nvSpPr>
          <p:cNvPr id="7" name="Rectangle 36"/>
          <p:cNvSpPr>
            <a:spLocks noChangeArrowheads="1"/>
          </p:cNvSpPr>
          <p:nvPr/>
        </p:nvSpPr>
        <p:spPr bwMode="auto">
          <a:xfrm>
            <a:off x="476250" y="61725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At Minimum We Get Demographic Data</a:t>
            </a:r>
            <a:endParaRPr lang="en-US" sz="1800" i="1" dirty="0">
              <a:solidFill>
                <a:schemeClr val="tx2"/>
              </a:solidFill>
            </a:endParaRPr>
          </a:p>
        </p:txBody>
      </p:sp>
    </p:spTree>
    <p:extLst>
      <p:ext uri="{BB962C8B-B14F-4D97-AF65-F5344CB8AC3E}">
        <p14:creationId xmlns:p14="http://schemas.microsoft.com/office/powerpoint/2010/main" val="195364697"/>
      </p:ext>
    </p:extLst>
  </p:cSld>
  <p:clrMapOvr>
    <a:masterClrMapping/>
  </p:clrMapOvr>
  <p:transition>
    <p:zoom/>
    <p:sndAc>
      <p:end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7</a:t>
            </a:fld>
            <a:endParaRPr lang="en-US"/>
          </a:p>
        </p:txBody>
      </p:sp>
      <p:pic>
        <p:nvPicPr>
          <p:cNvPr id="5" name="Picture 4"/>
          <p:cNvPicPr>
            <a:picLocks noChangeAspect="1"/>
          </p:cNvPicPr>
          <p:nvPr/>
        </p:nvPicPr>
        <p:blipFill rotWithShape="1">
          <a:blip r:embed="rId2"/>
          <a:srcRect t="8307" b="5979"/>
          <a:stretch/>
        </p:blipFill>
        <p:spPr>
          <a:xfrm>
            <a:off x="0" y="1839686"/>
            <a:ext cx="9144000" cy="4408714"/>
          </a:xfrm>
          <a:prstGeom prst="rect">
            <a:avLst/>
          </a:prstGeom>
        </p:spPr>
      </p:pic>
      <p:sp>
        <p:nvSpPr>
          <p:cNvPr id="6" name="Rectangle 4"/>
          <p:cNvSpPr>
            <a:spLocks noGrp="1" noChangeArrowheads="1"/>
          </p:cNvSpPr>
          <p:nvPr>
            <p:ph type="title"/>
          </p:nvPr>
        </p:nvSpPr>
        <p:spPr bwMode="gray">
          <a:xfrm>
            <a:off x="122238" y="192620"/>
            <a:ext cx="8793162" cy="292388"/>
          </a:xfrm>
        </p:spPr>
        <p:txBody>
          <a:bodyPr/>
          <a:lstStyle/>
          <a:p>
            <a:pPr eaLnBrk="1" hangingPunct="1"/>
            <a:r>
              <a:rPr lang="en-US" dirty="0" smtClean="0"/>
              <a:t>CUSTOMER ACQUISITION</a:t>
            </a:r>
          </a:p>
        </p:txBody>
      </p:sp>
      <p:sp>
        <p:nvSpPr>
          <p:cNvPr id="7" name="Rectangle 36"/>
          <p:cNvSpPr>
            <a:spLocks noChangeArrowheads="1"/>
          </p:cNvSpPr>
          <p:nvPr/>
        </p:nvSpPr>
        <p:spPr bwMode="auto">
          <a:xfrm>
            <a:off x="476250" y="57492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We Can Also Get More Detailed Data (if we pay…)</a:t>
            </a:r>
            <a:endParaRPr lang="en-US" sz="1800" i="1" dirty="0">
              <a:solidFill>
                <a:schemeClr val="tx2"/>
              </a:solidFill>
            </a:endParaRPr>
          </a:p>
        </p:txBody>
      </p:sp>
    </p:spTree>
    <p:extLst>
      <p:ext uri="{BB962C8B-B14F-4D97-AF65-F5344CB8AC3E}">
        <p14:creationId xmlns:p14="http://schemas.microsoft.com/office/powerpoint/2010/main" val="913257559"/>
      </p:ext>
    </p:extLst>
  </p:cSld>
  <p:clrMapOvr>
    <a:masterClrMapping/>
  </p:clrMapOvr>
  <p:transition>
    <p:zoom/>
    <p:sndAc>
      <p:end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8</a:t>
            </a:fld>
            <a:endParaRPr lang="en-US"/>
          </a:p>
        </p:txBody>
      </p:sp>
      <p:pic>
        <p:nvPicPr>
          <p:cNvPr id="5" name="Picture 4"/>
          <p:cNvPicPr>
            <a:picLocks noChangeAspect="1"/>
          </p:cNvPicPr>
          <p:nvPr/>
        </p:nvPicPr>
        <p:blipFill rotWithShape="1">
          <a:blip r:embed="rId2"/>
          <a:srcRect t="10423" b="4074"/>
          <a:stretch/>
        </p:blipFill>
        <p:spPr>
          <a:xfrm>
            <a:off x="0" y="1894114"/>
            <a:ext cx="9144000" cy="4397830"/>
          </a:xfrm>
          <a:prstGeom prst="rect">
            <a:avLst/>
          </a:prstGeom>
        </p:spPr>
      </p:pic>
      <p:sp>
        <p:nvSpPr>
          <p:cNvPr id="6" name="Rectangle 4"/>
          <p:cNvSpPr>
            <a:spLocks noGrp="1" noChangeArrowheads="1"/>
          </p:cNvSpPr>
          <p:nvPr>
            <p:ph type="title"/>
          </p:nvPr>
        </p:nvSpPr>
        <p:spPr bwMode="gray">
          <a:xfrm>
            <a:off x="122238" y="192620"/>
            <a:ext cx="8793162" cy="292388"/>
          </a:xfrm>
        </p:spPr>
        <p:txBody>
          <a:bodyPr/>
          <a:lstStyle/>
          <a:p>
            <a:pPr eaLnBrk="1" hangingPunct="1"/>
            <a:r>
              <a:rPr lang="en-US" dirty="0" smtClean="0"/>
              <a:t>CUSTOMER ACQUISITION</a:t>
            </a:r>
          </a:p>
        </p:txBody>
      </p:sp>
      <p:sp>
        <p:nvSpPr>
          <p:cNvPr id="7" name="Rectangle 36"/>
          <p:cNvSpPr>
            <a:spLocks noChangeArrowheads="1"/>
          </p:cNvSpPr>
          <p:nvPr/>
        </p:nvSpPr>
        <p:spPr bwMode="auto">
          <a:xfrm>
            <a:off x="476250" y="57492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sz="1800" i="1" dirty="0" smtClean="0">
                <a:solidFill>
                  <a:schemeClr val="tx2"/>
                </a:solidFill>
              </a:rPr>
              <a:t>We Can Also Get More Detailed Data</a:t>
            </a:r>
            <a:endParaRPr lang="en-US" sz="1800" i="1" dirty="0">
              <a:solidFill>
                <a:schemeClr val="tx2"/>
              </a:solidFill>
            </a:endParaRPr>
          </a:p>
        </p:txBody>
      </p:sp>
    </p:spTree>
    <p:extLst>
      <p:ext uri="{BB962C8B-B14F-4D97-AF65-F5344CB8AC3E}">
        <p14:creationId xmlns:p14="http://schemas.microsoft.com/office/powerpoint/2010/main" val="508581849"/>
      </p:ext>
    </p:extLst>
  </p:cSld>
  <p:clrMapOvr>
    <a:masterClrMapping/>
  </p:clrMapOvr>
  <p:transition>
    <p:zoom/>
    <p:sndAc>
      <p:endSnd/>
    </p:sndAc>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2.xml><?xml version="1.0" encoding="utf-8"?>
<p:tagLst xmlns:a="http://schemas.openxmlformats.org/drawingml/2006/main" xmlns:r="http://schemas.openxmlformats.org/officeDocument/2006/relationships" xmlns:p="http://schemas.openxmlformats.org/presentationml/2006/main">
  <p:tag name="RESIZE" val="Yes"/>
</p:tagLst>
</file>

<file path=ppt/theme/theme1.xml><?xml version="1.0" encoding="utf-8"?>
<a:theme xmlns:a="http://schemas.openxmlformats.org/drawingml/2006/main" name="Blank Presentation">
  <a:themeElements>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676767"/>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clrMap bg1="lt1" tx1="dk1" bg2="lt2" tx2="dk2" accent1="accent1" accent2="accent2" accent3="accent3" accent4="accent4" accent5="accent5" accent6="accent6" hlink="hlink" folHlink="folHlink"/>
    </a:extraClrScheme>
    <a:extraClrScheme>
      <a:clrScheme name="Blank Presentation 3">
        <a:dk1>
          <a:srgbClr val="676767"/>
        </a:dk1>
        <a:lt1>
          <a:srgbClr val="FFFFFF"/>
        </a:lt1>
        <a:dk2>
          <a:srgbClr val="000000"/>
        </a:dk2>
        <a:lt2>
          <a:srgbClr val="FFFF7F"/>
        </a:lt2>
        <a:accent1>
          <a:srgbClr val="00005A"/>
        </a:accent1>
        <a:accent2>
          <a:srgbClr val="0052D8"/>
        </a:accent2>
        <a:accent3>
          <a:srgbClr val="AAAAAA"/>
        </a:accent3>
        <a:accent4>
          <a:srgbClr val="DADADA"/>
        </a:accent4>
        <a:accent5>
          <a:srgbClr val="AAAAB5"/>
        </a:accent5>
        <a:accent6>
          <a:srgbClr val="0049C4"/>
        </a:accent6>
        <a:hlink>
          <a:srgbClr val="5F8DFF"/>
        </a:hlink>
        <a:folHlink>
          <a:srgbClr val="96C5F8"/>
        </a:folHlink>
      </a:clrScheme>
      <a:clrMap bg1="dk2" tx1="lt1" bg2="dk1" tx2="lt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000000"/>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0000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FE"/>
        </a:dk2>
        <a:lt2>
          <a:srgbClr val="000000"/>
        </a:lt2>
        <a:accent1>
          <a:srgbClr val="6598FF"/>
        </a:accent1>
        <a:accent2>
          <a:srgbClr val="FF8601"/>
        </a:accent2>
        <a:accent3>
          <a:srgbClr val="FFFFFF"/>
        </a:accent3>
        <a:accent4>
          <a:srgbClr val="000000"/>
        </a:accent4>
        <a:accent5>
          <a:srgbClr val="B8CAFF"/>
        </a:accent5>
        <a:accent6>
          <a:srgbClr val="E77901"/>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0000FE"/>
        </a:dk2>
        <a:lt2>
          <a:srgbClr val="000000"/>
        </a:lt2>
        <a:accent1>
          <a:srgbClr val="6598FF"/>
        </a:accent1>
        <a:accent2>
          <a:srgbClr val="FFFE00"/>
        </a:accent2>
        <a:accent3>
          <a:srgbClr val="FFFFFF"/>
        </a:accent3>
        <a:accent4>
          <a:srgbClr val="000000"/>
        </a:accent4>
        <a:accent5>
          <a:srgbClr val="B8CAFF"/>
        </a:accent5>
        <a:accent6>
          <a:srgbClr val="E7E600"/>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9">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8601"/>
        </a:folHlink>
      </a:clrScheme>
      <a:clrMap bg1="dk2" tx1="lt1" bg2="dk1" tx2="lt2" accent1="accent1" accent2="accent2" accent3="accent3" accent4="accent4" accent5="accent5" accent6="accent6" hlink="hlink" folHlink="folHlink"/>
    </a:extraClrScheme>
    <a:extraClrScheme>
      <a:clrScheme name="Blank Presentation 10">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FE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39042</TotalTime>
  <Words>6069</Words>
  <Application>Microsoft Office PowerPoint</Application>
  <PresentationFormat>Letter Paper (8.5x11 in)</PresentationFormat>
  <Paragraphs>882</Paragraphs>
  <Slides>69</Slides>
  <Notes>25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69</vt:i4>
      </vt:variant>
    </vt:vector>
  </HeadingPairs>
  <TitlesOfParts>
    <vt:vector size="76" baseType="lpstr">
      <vt:lpstr>Arial</vt:lpstr>
      <vt:lpstr>Arial Black</vt:lpstr>
      <vt:lpstr>Times New Roman</vt:lpstr>
      <vt:lpstr>Wingdings</vt:lpstr>
      <vt:lpstr>Blank Presentation</vt:lpstr>
      <vt:lpstr>Equation</vt:lpstr>
      <vt:lpstr>MathType 7.0 Equation</vt:lpstr>
      <vt:lpstr>PowerPoint Presentation</vt:lpstr>
      <vt:lpstr>THE ESSENCE OF MARKETING</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MODEL BASED SCORING</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CUSTOMER ACQUISITION</vt:lpstr>
      <vt:lpstr>MONETARY VALUE OF SCORING</vt:lpstr>
      <vt:lpstr>LIST SCORING – RESULTS</vt:lpstr>
      <vt:lpstr>MONETARY VALUE OF SCORING</vt:lpstr>
      <vt:lpstr>PowerPoint Presentation</vt:lpstr>
    </vt:vector>
  </TitlesOfParts>
  <Company>Anderson Fieldstudy Team BioMed 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Rutz</dc:creator>
  <cp:lastModifiedBy>Sonnier, Garrett P</cp:lastModifiedBy>
  <cp:revision>2138</cp:revision>
  <cp:lastPrinted>2003-03-12T22:20:00Z</cp:lastPrinted>
  <dcterms:created xsi:type="dcterms:W3CDTF">2001-05-16T12:53:39Z</dcterms:created>
  <dcterms:modified xsi:type="dcterms:W3CDTF">2022-09-29T17:32:07Z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A4</vt:lpwstr>
  </property>
  <property fmtid="{D5CDD505-2E9C-101B-9397-08002B2CF9AE}" pid="4" name="NotesPageLayout">
    <vt:lpwstr>Message</vt:lpwstr>
  </property>
  <property fmtid="{D5CDD505-2E9C-101B-9397-08002B2CF9AE}" pid="5" name="DocID">
    <vt:lpwstr>010516BE_AOX_011v5</vt:lpwstr>
  </property>
  <property fmtid="{D5CDD505-2E9C-101B-9397-08002B2CF9AE}" pid="6" name="DocIDinTitle">
    <vt:bool>false</vt:bool>
  </property>
  <property fmtid="{D5CDD505-2E9C-101B-9397-08002B2CF9AE}" pid="7" name="DocIDinSlide">
    <vt:bool>false</vt:bool>
  </property>
  <property fmtid="{D5CDD505-2E9C-101B-9397-08002B2CF9AE}" pid="8" name="DocIDPosition">
    <vt:i4>0</vt:i4>
  </property>
</Properties>
</file>